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1" r:id="rId1"/>
    <p:sldMasterId id="2147483800" r:id="rId2"/>
  </p:sldMasterIdLst>
  <p:notesMasterIdLst>
    <p:notesMasterId r:id="rId40"/>
  </p:notesMasterIdLst>
  <p:handoutMasterIdLst>
    <p:handoutMasterId r:id="rId41"/>
  </p:handoutMasterIdLst>
  <p:sldIdLst>
    <p:sldId id="388" r:id="rId3"/>
    <p:sldId id="416" r:id="rId4"/>
    <p:sldId id="417" r:id="rId5"/>
    <p:sldId id="418" r:id="rId6"/>
    <p:sldId id="419" r:id="rId7"/>
    <p:sldId id="420" r:id="rId8"/>
    <p:sldId id="421" r:id="rId9"/>
    <p:sldId id="422" r:id="rId10"/>
    <p:sldId id="423" r:id="rId11"/>
    <p:sldId id="424" r:id="rId12"/>
    <p:sldId id="425" r:id="rId13"/>
    <p:sldId id="426" r:id="rId14"/>
    <p:sldId id="427" r:id="rId15"/>
    <p:sldId id="428" r:id="rId16"/>
    <p:sldId id="429" r:id="rId17"/>
    <p:sldId id="430" r:id="rId18"/>
    <p:sldId id="431" r:id="rId19"/>
    <p:sldId id="432" r:id="rId20"/>
    <p:sldId id="433" r:id="rId21"/>
    <p:sldId id="434" r:id="rId22"/>
    <p:sldId id="443" r:id="rId23"/>
    <p:sldId id="444" r:id="rId24"/>
    <p:sldId id="448" r:id="rId25"/>
    <p:sldId id="436" r:id="rId26"/>
    <p:sldId id="449" r:id="rId27"/>
    <p:sldId id="446" r:id="rId28"/>
    <p:sldId id="450" r:id="rId29"/>
    <p:sldId id="445" r:id="rId30"/>
    <p:sldId id="451" r:id="rId31"/>
    <p:sldId id="452" r:id="rId32"/>
    <p:sldId id="453" r:id="rId33"/>
    <p:sldId id="454" r:id="rId34"/>
    <p:sldId id="455" r:id="rId35"/>
    <p:sldId id="456" r:id="rId36"/>
    <p:sldId id="457" r:id="rId37"/>
    <p:sldId id="458" r:id="rId38"/>
    <p:sldId id="339" r:id="rId39"/>
  </p:sldIdLst>
  <p:sldSz cx="9144000" cy="6858000" type="screen4x3"/>
  <p:notesSz cx="68580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800" b="1"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800" b="1"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800" b="1"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800" b="1"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800" b="1"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800" b="1"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800" b="1"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800" b="1"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800" b="1" kern="1200">
        <a:solidFill>
          <a:schemeClr val="bg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00"/>
    <a:srgbClr val="3C443A"/>
    <a:srgbClr val="EE3B33"/>
    <a:srgbClr val="464F43"/>
    <a:srgbClr val="B6C7B1"/>
    <a:srgbClr val="D0877A"/>
    <a:srgbClr val="798973"/>
    <a:srgbClr val="C2C5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52" autoAdjust="0"/>
    <p:restoredTop sz="82525" autoAdjust="0"/>
  </p:normalViewPr>
  <p:slideViewPr>
    <p:cSldViewPr snapToGrid="0">
      <p:cViewPr>
        <p:scale>
          <a:sx n="40" d="100"/>
          <a:sy n="40" d="100"/>
        </p:scale>
        <p:origin x="-1072" y="-48"/>
      </p:cViewPr>
      <p:guideLst>
        <p:guide orient="horz" pos="2166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2800"/>
    </p:cViewPr>
  </p:sorterViewPr>
  <p:notesViewPr>
    <p:cSldViewPr snapToGrid="0">
      <p:cViewPr varScale="1">
        <p:scale>
          <a:sx n="99" d="100"/>
          <a:sy n="99" d="100"/>
        </p:scale>
        <p:origin x="-3576" y="-90"/>
      </p:cViewPr>
      <p:guideLst>
        <p:guide orient="horz" pos="2928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Book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tomsic\Desktop\ArmyCorps_DraftPresentation_Stats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[ArmyCorps_DraftPresentation_Stats.xls]Sheet5!PivotTable2</c:name>
    <c:fmtId val="-1"/>
  </c:pivotSource>
  <c:chart>
    <c:autoTitleDeleted val="1"/>
    <c:pivotFmts>
      <c:pivotFmt>
        <c:idx val="0"/>
        <c:marker>
          <c:symbol val="none"/>
        </c:marker>
      </c:pivotFmt>
      <c:pivotFmt>
        <c:idx val="1"/>
        <c:marker>
          <c:symbol val="none"/>
        </c:marker>
      </c:pivotFmt>
      <c:pivotFmt>
        <c:idx val="2"/>
        <c:marker>
          <c:symbol val="none"/>
        </c:marker>
      </c:pivotFmt>
    </c:pivotFmts>
    <c:plotArea>
      <c:layout/>
      <c:lineChart>
        <c:grouping val="standard"/>
        <c:varyColors val="0"/>
        <c:ser>
          <c:idx val="0"/>
          <c:order val="0"/>
          <c:tx>
            <c:strRef>
              <c:f>Sheet5!$B$3:$B$4</c:f>
              <c:strCache>
                <c:ptCount val="1"/>
                <c:pt idx="0">
                  <c:v>Total</c:v>
                </c:pt>
              </c:strCache>
            </c:strRef>
          </c:tx>
          <c:marker>
            <c:symbol val="none"/>
          </c:marker>
          <c:cat>
            <c:strRef>
              <c:f>Sheet5!$A$5:$A$68</c:f>
              <c:strCache>
                <c:ptCount val="63"/>
                <c:pt idx="0">
                  <c:v>Jan-09</c:v>
                </c:pt>
                <c:pt idx="1">
                  <c:v>Feb-09</c:v>
                </c:pt>
                <c:pt idx="2">
                  <c:v>Mar-09</c:v>
                </c:pt>
                <c:pt idx="3">
                  <c:v>Apr-09</c:v>
                </c:pt>
                <c:pt idx="4">
                  <c:v>May-09</c:v>
                </c:pt>
                <c:pt idx="5">
                  <c:v>Jun-09</c:v>
                </c:pt>
                <c:pt idx="6">
                  <c:v>Jul-09</c:v>
                </c:pt>
                <c:pt idx="7">
                  <c:v>Aug-09</c:v>
                </c:pt>
                <c:pt idx="8">
                  <c:v>Sep-09</c:v>
                </c:pt>
                <c:pt idx="9">
                  <c:v>Oct-09</c:v>
                </c:pt>
                <c:pt idx="10">
                  <c:v>Nov-09</c:v>
                </c:pt>
                <c:pt idx="11">
                  <c:v>Dec-09</c:v>
                </c:pt>
                <c:pt idx="12">
                  <c:v>Jan-10</c:v>
                </c:pt>
                <c:pt idx="13">
                  <c:v>Feb-10</c:v>
                </c:pt>
                <c:pt idx="14">
                  <c:v>Mar-10</c:v>
                </c:pt>
                <c:pt idx="15">
                  <c:v>Apr-10</c:v>
                </c:pt>
                <c:pt idx="16">
                  <c:v>May-10</c:v>
                </c:pt>
                <c:pt idx="17">
                  <c:v>Jun-10</c:v>
                </c:pt>
                <c:pt idx="18">
                  <c:v>Jul-10</c:v>
                </c:pt>
                <c:pt idx="19">
                  <c:v>Aug-10</c:v>
                </c:pt>
                <c:pt idx="20">
                  <c:v>Sep-10</c:v>
                </c:pt>
                <c:pt idx="21">
                  <c:v>Oct-10</c:v>
                </c:pt>
                <c:pt idx="22">
                  <c:v>Nov-10</c:v>
                </c:pt>
                <c:pt idx="23">
                  <c:v>Dec-10</c:v>
                </c:pt>
                <c:pt idx="24">
                  <c:v>Jan-11</c:v>
                </c:pt>
                <c:pt idx="25">
                  <c:v>Feb-11</c:v>
                </c:pt>
                <c:pt idx="26">
                  <c:v>Mar-11</c:v>
                </c:pt>
                <c:pt idx="27">
                  <c:v>Apr-11</c:v>
                </c:pt>
                <c:pt idx="28">
                  <c:v>May-11</c:v>
                </c:pt>
                <c:pt idx="29">
                  <c:v>Jun-11</c:v>
                </c:pt>
                <c:pt idx="30">
                  <c:v>Jul-11</c:v>
                </c:pt>
                <c:pt idx="31">
                  <c:v>Aug-11</c:v>
                </c:pt>
                <c:pt idx="32">
                  <c:v>Sep-11</c:v>
                </c:pt>
                <c:pt idx="33">
                  <c:v>Oct-11</c:v>
                </c:pt>
                <c:pt idx="34">
                  <c:v>Nov-11</c:v>
                </c:pt>
                <c:pt idx="35">
                  <c:v>Dec-11</c:v>
                </c:pt>
                <c:pt idx="36">
                  <c:v>Jan-12</c:v>
                </c:pt>
                <c:pt idx="37">
                  <c:v>Feb-12</c:v>
                </c:pt>
                <c:pt idx="38">
                  <c:v>Mar-12</c:v>
                </c:pt>
                <c:pt idx="39">
                  <c:v>Apr-12</c:v>
                </c:pt>
                <c:pt idx="40">
                  <c:v>May-12</c:v>
                </c:pt>
                <c:pt idx="41">
                  <c:v>Jun-12</c:v>
                </c:pt>
                <c:pt idx="42">
                  <c:v>Jul-12</c:v>
                </c:pt>
                <c:pt idx="43">
                  <c:v>Aug-12</c:v>
                </c:pt>
                <c:pt idx="44">
                  <c:v>Sep-12</c:v>
                </c:pt>
                <c:pt idx="45">
                  <c:v>Oct-12</c:v>
                </c:pt>
                <c:pt idx="46">
                  <c:v>Nov-12</c:v>
                </c:pt>
                <c:pt idx="47">
                  <c:v>Dec-12</c:v>
                </c:pt>
                <c:pt idx="48">
                  <c:v>Jan-13</c:v>
                </c:pt>
                <c:pt idx="49">
                  <c:v>Feb-13</c:v>
                </c:pt>
                <c:pt idx="50">
                  <c:v>Mar-13</c:v>
                </c:pt>
                <c:pt idx="51">
                  <c:v>Apr-13</c:v>
                </c:pt>
                <c:pt idx="52">
                  <c:v>May-13</c:v>
                </c:pt>
                <c:pt idx="53">
                  <c:v>Jun-13</c:v>
                </c:pt>
                <c:pt idx="54">
                  <c:v>Jul-13</c:v>
                </c:pt>
                <c:pt idx="55">
                  <c:v>Aug-13</c:v>
                </c:pt>
                <c:pt idx="56">
                  <c:v>Sep-13</c:v>
                </c:pt>
                <c:pt idx="57">
                  <c:v>Oct-13</c:v>
                </c:pt>
                <c:pt idx="58">
                  <c:v>Nov-13</c:v>
                </c:pt>
                <c:pt idx="59">
                  <c:v>Dec-13</c:v>
                </c:pt>
                <c:pt idx="60">
                  <c:v>Jan-14</c:v>
                </c:pt>
                <c:pt idx="61">
                  <c:v>Feb-14</c:v>
                </c:pt>
                <c:pt idx="62">
                  <c:v>Mar-14</c:v>
                </c:pt>
              </c:strCache>
            </c:strRef>
          </c:cat>
          <c:val>
            <c:numRef>
              <c:f>Sheet5!$B$5:$B$68</c:f>
              <c:numCache>
                <c:formatCode>General</c:formatCode>
                <c:ptCount val="63"/>
                <c:pt idx="0">
                  <c:v>56417</c:v>
                </c:pt>
                <c:pt idx="1">
                  <c:v>49212</c:v>
                </c:pt>
                <c:pt idx="2">
                  <c:v>48580</c:v>
                </c:pt>
                <c:pt idx="3">
                  <c:v>48815</c:v>
                </c:pt>
                <c:pt idx="4">
                  <c:v>49446</c:v>
                </c:pt>
                <c:pt idx="5">
                  <c:v>45289</c:v>
                </c:pt>
                <c:pt idx="6">
                  <c:v>49887</c:v>
                </c:pt>
                <c:pt idx="7">
                  <c:v>50291</c:v>
                </c:pt>
                <c:pt idx="8">
                  <c:v>48863</c:v>
                </c:pt>
                <c:pt idx="9">
                  <c:v>55610</c:v>
                </c:pt>
                <c:pt idx="10">
                  <c:v>50278</c:v>
                </c:pt>
                <c:pt idx="11">
                  <c:v>47420</c:v>
                </c:pt>
                <c:pt idx="12">
                  <c:v>54224</c:v>
                </c:pt>
                <c:pt idx="13">
                  <c:v>51692</c:v>
                </c:pt>
                <c:pt idx="14">
                  <c:v>55236</c:v>
                </c:pt>
                <c:pt idx="15">
                  <c:v>61058</c:v>
                </c:pt>
                <c:pt idx="16">
                  <c:v>60155</c:v>
                </c:pt>
                <c:pt idx="17">
                  <c:v>59449</c:v>
                </c:pt>
                <c:pt idx="18">
                  <c:v>64536</c:v>
                </c:pt>
                <c:pt idx="19">
                  <c:v>62223</c:v>
                </c:pt>
                <c:pt idx="20">
                  <c:v>53269</c:v>
                </c:pt>
                <c:pt idx="21">
                  <c:v>63039</c:v>
                </c:pt>
                <c:pt idx="22">
                  <c:v>56884</c:v>
                </c:pt>
                <c:pt idx="23">
                  <c:v>53122</c:v>
                </c:pt>
                <c:pt idx="24">
                  <c:v>57736</c:v>
                </c:pt>
                <c:pt idx="25">
                  <c:v>55757</c:v>
                </c:pt>
                <c:pt idx="26">
                  <c:v>60563</c:v>
                </c:pt>
                <c:pt idx="27">
                  <c:v>57765</c:v>
                </c:pt>
                <c:pt idx="28">
                  <c:v>61972</c:v>
                </c:pt>
                <c:pt idx="29">
                  <c:v>56450</c:v>
                </c:pt>
                <c:pt idx="30">
                  <c:v>57179</c:v>
                </c:pt>
                <c:pt idx="31">
                  <c:v>59496</c:v>
                </c:pt>
                <c:pt idx="32">
                  <c:v>64153</c:v>
                </c:pt>
                <c:pt idx="33">
                  <c:v>57473</c:v>
                </c:pt>
                <c:pt idx="34">
                  <c:v>55930</c:v>
                </c:pt>
                <c:pt idx="35">
                  <c:v>54654</c:v>
                </c:pt>
                <c:pt idx="36">
                  <c:v>55496</c:v>
                </c:pt>
                <c:pt idx="37">
                  <c:v>59377</c:v>
                </c:pt>
                <c:pt idx="38">
                  <c:v>68009</c:v>
                </c:pt>
                <c:pt idx="39">
                  <c:v>63563</c:v>
                </c:pt>
                <c:pt idx="40">
                  <c:v>66320</c:v>
                </c:pt>
                <c:pt idx="41">
                  <c:v>61138</c:v>
                </c:pt>
                <c:pt idx="42">
                  <c:v>67974</c:v>
                </c:pt>
                <c:pt idx="43">
                  <c:v>69281</c:v>
                </c:pt>
                <c:pt idx="44">
                  <c:v>71177</c:v>
                </c:pt>
                <c:pt idx="45">
                  <c:v>63572</c:v>
                </c:pt>
                <c:pt idx="46">
                  <c:v>62678</c:v>
                </c:pt>
                <c:pt idx="47">
                  <c:v>67004</c:v>
                </c:pt>
                <c:pt idx="48">
                  <c:v>63036</c:v>
                </c:pt>
                <c:pt idx="49">
                  <c:v>67976</c:v>
                </c:pt>
                <c:pt idx="50">
                  <c:v>69403</c:v>
                </c:pt>
                <c:pt idx="51">
                  <c:v>71890</c:v>
                </c:pt>
                <c:pt idx="52">
                  <c:v>72872</c:v>
                </c:pt>
                <c:pt idx="53">
                  <c:v>66478</c:v>
                </c:pt>
                <c:pt idx="54">
                  <c:v>68540</c:v>
                </c:pt>
                <c:pt idx="55">
                  <c:v>77958</c:v>
                </c:pt>
                <c:pt idx="56">
                  <c:v>70184</c:v>
                </c:pt>
                <c:pt idx="57">
                  <c:v>73095</c:v>
                </c:pt>
                <c:pt idx="58">
                  <c:v>70482</c:v>
                </c:pt>
                <c:pt idx="59">
                  <c:v>63149</c:v>
                </c:pt>
                <c:pt idx="60">
                  <c:v>66279</c:v>
                </c:pt>
                <c:pt idx="61">
                  <c:v>66302</c:v>
                </c:pt>
                <c:pt idx="62">
                  <c:v>76613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7504896"/>
        <c:axId val="77506432"/>
      </c:lineChart>
      <c:catAx>
        <c:axId val="77504896"/>
        <c:scaling>
          <c:orientation val="minMax"/>
        </c:scaling>
        <c:delete val="0"/>
        <c:axPos val="b"/>
        <c:numFmt formatCode="m/d/yyyy" sourceLinked="0"/>
        <c:majorTickMark val="out"/>
        <c:minorTickMark val="none"/>
        <c:tickLblPos val="nextTo"/>
        <c:crossAx val="77506432"/>
        <c:crosses val="autoZero"/>
        <c:auto val="1"/>
        <c:lblAlgn val="ctr"/>
        <c:lblOffset val="100"/>
        <c:noMultiLvlLbl val="0"/>
      </c:catAx>
      <c:valAx>
        <c:axId val="77506432"/>
        <c:scaling>
          <c:orientation val="minMax"/>
        </c:scaling>
        <c:delete val="0"/>
        <c:axPos val="l"/>
        <c:majorGridlines/>
        <c:numFmt formatCode="#,##0;\-#,##0" sourceLinked="0"/>
        <c:majorTickMark val="out"/>
        <c:minorTickMark val="none"/>
        <c:tickLblPos val="nextTo"/>
        <c:crossAx val="77504896"/>
        <c:crosses val="autoZero"/>
        <c:crossBetween val="between"/>
      </c:valAx>
    </c:plotArea>
    <c:plotVisOnly val="1"/>
    <c:dispBlanksAs val="gap"/>
    <c:showDLblsOverMax val="0"/>
  </c:chart>
  <c:spPr>
    <a:solidFill>
      <a:schemeClr val="bg1"/>
    </a:solidFill>
    <a:ln>
      <a:solidFill>
        <a:schemeClr val="tx1"/>
      </a:solidFill>
    </a:ln>
  </c:spPr>
  <c:externalData r:id="rId1">
    <c:autoUpdate val="0"/>
  </c:externalData>
  <c:extLst>
    <c:ext xmlns:c14="http://schemas.microsoft.com/office/drawing/2007/8/2/chart" uri="{781A3756-C4B2-4CAC-9D66-4F8BD8637D16}">
      <c14:pivotOptions>
        <c14:dropZoneFilter val="1"/>
        <c14:dropZoneCategories val="1"/>
        <c14:dropZoneData val="1"/>
        <c14:dropZonesVisible val="1"/>
      </c14:pivotOptions>
    </c:ext>
  </c:extLst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Sheet1!$U$144</c:f>
              <c:strCache>
                <c:ptCount val="1"/>
                <c:pt idx="0">
                  <c:v>Exported TEUs</c:v>
                </c:pt>
              </c:strCache>
            </c:strRef>
          </c:tx>
          <c:marker>
            <c:symbol val="none"/>
          </c:marker>
          <c:cat>
            <c:numRef>
              <c:f>Sheet1!$T$145:$T$207</c:f>
              <c:numCache>
                <c:formatCode>mmm\-yy</c:formatCode>
                <c:ptCount val="63"/>
                <c:pt idx="0">
                  <c:v>39814</c:v>
                </c:pt>
                <c:pt idx="1">
                  <c:v>39845</c:v>
                </c:pt>
                <c:pt idx="2">
                  <c:v>39873</c:v>
                </c:pt>
                <c:pt idx="3">
                  <c:v>39904</c:v>
                </c:pt>
                <c:pt idx="4">
                  <c:v>39934</c:v>
                </c:pt>
                <c:pt idx="5">
                  <c:v>39965</c:v>
                </c:pt>
                <c:pt idx="6">
                  <c:v>39995</c:v>
                </c:pt>
                <c:pt idx="7">
                  <c:v>40026</c:v>
                </c:pt>
                <c:pt idx="8">
                  <c:v>40057</c:v>
                </c:pt>
                <c:pt idx="9">
                  <c:v>40087</c:v>
                </c:pt>
                <c:pt idx="10">
                  <c:v>40118</c:v>
                </c:pt>
                <c:pt idx="11">
                  <c:v>40148</c:v>
                </c:pt>
                <c:pt idx="12">
                  <c:v>40179</c:v>
                </c:pt>
                <c:pt idx="13">
                  <c:v>40210</c:v>
                </c:pt>
                <c:pt idx="14">
                  <c:v>40238</c:v>
                </c:pt>
                <c:pt idx="15">
                  <c:v>40269</c:v>
                </c:pt>
                <c:pt idx="16">
                  <c:v>40299</c:v>
                </c:pt>
                <c:pt idx="17">
                  <c:v>40330</c:v>
                </c:pt>
                <c:pt idx="18">
                  <c:v>40360</c:v>
                </c:pt>
                <c:pt idx="19">
                  <c:v>40391</c:v>
                </c:pt>
                <c:pt idx="20">
                  <c:v>40422</c:v>
                </c:pt>
                <c:pt idx="21">
                  <c:v>40452</c:v>
                </c:pt>
                <c:pt idx="22">
                  <c:v>40483</c:v>
                </c:pt>
                <c:pt idx="23">
                  <c:v>40513</c:v>
                </c:pt>
                <c:pt idx="24">
                  <c:v>40544</c:v>
                </c:pt>
                <c:pt idx="25">
                  <c:v>40575</c:v>
                </c:pt>
                <c:pt idx="26">
                  <c:v>40603</c:v>
                </c:pt>
                <c:pt idx="27">
                  <c:v>40634</c:v>
                </c:pt>
                <c:pt idx="28">
                  <c:v>40664</c:v>
                </c:pt>
                <c:pt idx="29">
                  <c:v>40695</c:v>
                </c:pt>
                <c:pt idx="30">
                  <c:v>40725</c:v>
                </c:pt>
                <c:pt idx="31">
                  <c:v>40756</c:v>
                </c:pt>
                <c:pt idx="32">
                  <c:v>40787</c:v>
                </c:pt>
                <c:pt idx="33">
                  <c:v>40817</c:v>
                </c:pt>
                <c:pt idx="34">
                  <c:v>40848</c:v>
                </c:pt>
                <c:pt idx="35">
                  <c:v>40878</c:v>
                </c:pt>
                <c:pt idx="36">
                  <c:v>40909</c:v>
                </c:pt>
                <c:pt idx="37">
                  <c:v>40940</c:v>
                </c:pt>
                <c:pt idx="38">
                  <c:v>40969</c:v>
                </c:pt>
                <c:pt idx="39">
                  <c:v>41000</c:v>
                </c:pt>
                <c:pt idx="40">
                  <c:v>41030</c:v>
                </c:pt>
                <c:pt idx="41">
                  <c:v>41061</c:v>
                </c:pt>
                <c:pt idx="42">
                  <c:v>41091</c:v>
                </c:pt>
                <c:pt idx="43">
                  <c:v>41122</c:v>
                </c:pt>
                <c:pt idx="44">
                  <c:v>41153</c:v>
                </c:pt>
                <c:pt idx="45">
                  <c:v>41183</c:v>
                </c:pt>
                <c:pt idx="46">
                  <c:v>41214</c:v>
                </c:pt>
                <c:pt idx="47">
                  <c:v>41244</c:v>
                </c:pt>
                <c:pt idx="48">
                  <c:v>41275</c:v>
                </c:pt>
                <c:pt idx="49">
                  <c:v>41306</c:v>
                </c:pt>
                <c:pt idx="50">
                  <c:v>41334</c:v>
                </c:pt>
                <c:pt idx="51">
                  <c:v>41365</c:v>
                </c:pt>
                <c:pt idx="52">
                  <c:v>41395</c:v>
                </c:pt>
                <c:pt idx="53">
                  <c:v>41426</c:v>
                </c:pt>
                <c:pt idx="54">
                  <c:v>41456</c:v>
                </c:pt>
                <c:pt idx="55">
                  <c:v>41487</c:v>
                </c:pt>
                <c:pt idx="56">
                  <c:v>41518</c:v>
                </c:pt>
                <c:pt idx="57">
                  <c:v>41548</c:v>
                </c:pt>
                <c:pt idx="58">
                  <c:v>41579</c:v>
                </c:pt>
                <c:pt idx="59">
                  <c:v>41609</c:v>
                </c:pt>
                <c:pt idx="60">
                  <c:v>41640</c:v>
                </c:pt>
                <c:pt idx="61">
                  <c:v>41671</c:v>
                </c:pt>
                <c:pt idx="62">
                  <c:v>41699</c:v>
                </c:pt>
              </c:numCache>
            </c:numRef>
          </c:cat>
          <c:val>
            <c:numRef>
              <c:f>Sheet1!$U$145:$U$207</c:f>
              <c:numCache>
                <c:formatCode>#,##0</c:formatCode>
                <c:ptCount val="63"/>
                <c:pt idx="0">
                  <c:v>56417</c:v>
                </c:pt>
                <c:pt idx="1">
                  <c:v>49212</c:v>
                </c:pt>
                <c:pt idx="2">
                  <c:v>48580</c:v>
                </c:pt>
                <c:pt idx="3">
                  <c:v>48815</c:v>
                </c:pt>
                <c:pt idx="4">
                  <c:v>49446</c:v>
                </c:pt>
                <c:pt idx="5">
                  <c:v>45289</c:v>
                </c:pt>
                <c:pt idx="6">
                  <c:v>49887</c:v>
                </c:pt>
                <c:pt idx="7">
                  <c:v>50291</c:v>
                </c:pt>
                <c:pt idx="8">
                  <c:v>48863</c:v>
                </c:pt>
                <c:pt idx="9">
                  <c:v>55610</c:v>
                </c:pt>
                <c:pt idx="10">
                  <c:v>50278</c:v>
                </c:pt>
                <c:pt idx="11">
                  <c:v>47420</c:v>
                </c:pt>
                <c:pt idx="12">
                  <c:v>54224</c:v>
                </c:pt>
                <c:pt idx="13">
                  <c:v>51692</c:v>
                </c:pt>
                <c:pt idx="14">
                  <c:v>55236</c:v>
                </c:pt>
                <c:pt idx="15">
                  <c:v>61058</c:v>
                </c:pt>
                <c:pt idx="16">
                  <c:v>60155</c:v>
                </c:pt>
                <c:pt idx="17">
                  <c:v>59449</c:v>
                </c:pt>
                <c:pt idx="18">
                  <c:v>64536</c:v>
                </c:pt>
                <c:pt idx="19">
                  <c:v>62223</c:v>
                </c:pt>
                <c:pt idx="20">
                  <c:v>53269</c:v>
                </c:pt>
                <c:pt idx="21">
                  <c:v>63039</c:v>
                </c:pt>
                <c:pt idx="22">
                  <c:v>56884</c:v>
                </c:pt>
                <c:pt idx="23">
                  <c:v>53122</c:v>
                </c:pt>
                <c:pt idx="24">
                  <c:v>57736</c:v>
                </c:pt>
                <c:pt idx="25">
                  <c:v>55757</c:v>
                </c:pt>
                <c:pt idx="26">
                  <c:v>60563</c:v>
                </c:pt>
                <c:pt idx="27">
                  <c:v>57765</c:v>
                </c:pt>
                <c:pt idx="28">
                  <c:v>61972</c:v>
                </c:pt>
                <c:pt idx="29">
                  <c:v>56450</c:v>
                </c:pt>
                <c:pt idx="30">
                  <c:v>57179</c:v>
                </c:pt>
                <c:pt idx="31">
                  <c:v>59496</c:v>
                </c:pt>
                <c:pt idx="32">
                  <c:v>64153</c:v>
                </c:pt>
                <c:pt idx="33">
                  <c:v>57473</c:v>
                </c:pt>
                <c:pt idx="34">
                  <c:v>55930</c:v>
                </c:pt>
                <c:pt idx="35">
                  <c:v>54654</c:v>
                </c:pt>
                <c:pt idx="36">
                  <c:v>55496</c:v>
                </c:pt>
                <c:pt idx="37">
                  <c:v>59377</c:v>
                </c:pt>
                <c:pt idx="38">
                  <c:v>68009</c:v>
                </c:pt>
                <c:pt idx="39">
                  <c:v>63563</c:v>
                </c:pt>
                <c:pt idx="40">
                  <c:v>66320</c:v>
                </c:pt>
                <c:pt idx="41">
                  <c:v>61138</c:v>
                </c:pt>
                <c:pt idx="42">
                  <c:v>67974</c:v>
                </c:pt>
                <c:pt idx="43">
                  <c:v>69281</c:v>
                </c:pt>
                <c:pt idx="44">
                  <c:v>71177</c:v>
                </c:pt>
                <c:pt idx="45">
                  <c:v>63572</c:v>
                </c:pt>
                <c:pt idx="46">
                  <c:v>62678</c:v>
                </c:pt>
                <c:pt idx="47">
                  <c:v>67004</c:v>
                </c:pt>
                <c:pt idx="48">
                  <c:v>63036</c:v>
                </c:pt>
                <c:pt idx="49">
                  <c:v>67976</c:v>
                </c:pt>
                <c:pt idx="50">
                  <c:v>69403</c:v>
                </c:pt>
                <c:pt idx="51">
                  <c:v>71890</c:v>
                </c:pt>
                <c:pt idx="52">
                  <c:v>72872</c:v>
                </c:pt>
                <c:pt idx="53">
                  <c:v>66478</c:v>
                </c:pt>
                <c:pt idx="54">
                  <c:v>68540</c:v>
                </c:pt>
                <c:pt idx="55">
                  <c:v>77958</c:v>
                </c:pt>
                <c:pt idx="56">
                  <c:v>70184</c:v>
                </c:pt>
                <c:pt idx="57">
                  <c:v>73095</c:v>
                </c:pt>
                <c:pt idx="58">
                  <c:v>70482</c:v>
                </c:pt>
                <c:pt idx="59">
                  <c:v>63149</c:v>
                </c:pt>
                <c:pt idx="60">
                  <c:v>66279</c:v>
                </c:pt>
                <c:pt idx="61">
                  <c:v>66302</c:v>
                </c:pt>
                <c:pt idx="62">
                  <c:v>76613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Sheet1!$V$144</c:f>
              <c:strCache>
                <c:ptCount val="1"/>
                <c:pt idx="0">
                  <c:v>Imported TEUs</c:v>
                </c:pt>
              </c:strCache>
            </c:strRef>
          </c:tx>
          <c:marker>
            <c:symbol val="none"/>
          </c:marker>
          <c:cat>
            <c:numRef>
              <c:f>Sheet1!$T$145:$T$207</c:f>
              <c:numCache>
                <c:formatCode>mmm\-yy</c:formatCode>
                <c:ptCount val="63"/>
                <c:pt idx="0">
                  <c:v>39814</c:v>
                </c:pt>
                <c:pt idx="1">
                  <c:v>39845</c:v>
                </c:pt>
                <c:pt idx="2">
                  <c:v>39873</c:v>
                </c:pt>
                <c:pt idx="3">
                  <c:v>39904</c:v>
                </c:pt>
                <c:pt idx="4">
                  <c:v>39934</c:v>
                </c:pt>
                <c:pt idx="5">
                  <c:v>39965</c:v>
                </c:pt>
                <c:pt idx="6">
                  <c:v>39995</c:v>
                </c:pt>
                <c:pt idx="7">
                  <c:v>40026</c:v>
                </c:pt>
                <c:pt idx="8">
                  <c:v>40057</c:v>
                </c:pt>
                <c:pt idx="9">
                  <c:v>40087</c:v>
                </c:pt>
                <c:pt idx="10">
                  <c:v>40118</c:v>
                </c:pt>
                <c:pt idx="11">
                  <c:v>40148</c:v>
                </c:pt>
                <c:pt idx="12">
                  <c:v>40179</c:v>
                </c:pt>
                <c:pt idx="13">
                  <c:v>40210</c:v>
                </c:pt>
                <c:pt idx="14">
                  <c:v>40238</c:v>
                </c:pt>
                <c:pt idx="15">
                  <c:v>40269</c:v>
                </c:pt>
                <c:pt idx="16">
                  <c:v>40299</c:v>
                </c:pt>
                <c:pt idx="17">
                  <c:v>40330</c:v>
                </c:pt>
                <c:pt idx="18">
                  <c:v>40360</c:v>
                </c:pt>
                <c:pt idx="19">
                  <c:v>40391</c:v>
                </c:pt>
                <c:pt idx="20">
                  <c:v>40422</c:v>
                </c:pt>
                <c:pt idx="21">
                  <c:v>40452</c:v>
                </c:pt>
                <c:pt idx="22">
                  <c:v>40483</c:v>
                </c:pt>
                <c:pt idx="23">
                  <c:v>40513</c:v>
                </c:pt>
                <c:pt idx="24">
                  <c:v>40544</c:v>
                </c:pt>
                <c:pt idx="25">
                  <c:v>40575</c:v>
                </c:pt>
                <c:pt idx="26">
                  <c:v>40603</c:v>
                </c:pt>
                <c:pt idx="27">
                  <c:v>40634</c:v>
                </c:pt>
                <c:pt idx="28">
                  <c:v>40664</c:v>
                </c:pt>
                <c:pt idx="29">
                  <c:v>40695</c:v>
                </c:pt>
                <c:pt idx="30">
                  <c:v>40725</c:v>
                </c:pt>
                <c:pt idx="31">
                  <c:v>40756</c:v>
                </c:pt>
                <c:pt idx="32">
                  <c:v>40787</c:v>
                </c:pt>
                <c:pt idx="33">
                  <c:v>40817</c:v>
                </c:pt>
                <c:pt idx="34">
                  <c:v>40848</c:v>
                </c:pt>
                <c:pt idx="35">
                  <c:v>40878</c:v>
                </c:pt>
                <c:pt idx="36">
                  <c:v>40909</c:v>
                </c:pt>
                <c:pt idx="37">
                  <c:v>40940</c:v>
                </c:pt>
                <c:pt idx="38">
                  <c:v>40969</c:v>
                </c:pt>
                <c:pt idx="39">
                  <c:v>41000</c:v>
                </c:pt>
                <c:pt idx="40">
                  <c:v>41030</c:v>
                </c:pt>
                <c:pt idx="41">
                  <c:v>41061</c:v>
                </c:pt>
                <c:pt idx="42">
                  <c:v>41091</c:v>
                </c:pt>
                <c:pt idx="43">
                  <c:v>41122</c:v>
                </c:pt>
                <c:pt idx="44">
                  <c:v>41153</c:v>
                </c:pt>
                <c:pt idx="45">
                  <c:v>41183</c:v>
                </c:pt>
                <c:pt idx="46">
                  <c:v>41214</c:v>
                </c:pt>
                <c:pt idx="47">
                  <c:v>41244</c:v>
                </c:pt>
                <c:pt idx="48">
                  <c:v>41275</c:v>
                </c:pt>
                <c:pt idx="49">
                  <c:v>41306</c:v>
                </c:pt>
                <c:pt idx="50">
                  <c:v>41334</c:v>
                </c:pt>
                <c:pt idx="51">
                  <c:v>41365</c:v>
                </c:pt>
                <c:pt idx="52">
                  <c:v>41395</c:v>
                </c:pt>
                <c:pt idx="53">
                  <c:v>41426</c:v>
                </c:pt>
                <c:pt idx="54">
                  <c:v>41456</c:v>
                </c:pt>
                <c:pt idx="55">
                  <c:v>41487</c:v>
                </c:pt>
                <c:pt idx="56">
                  <c:v>41518</c:v>
                </c:pt>
                <c:pt idx="57">
                  <c:v>41548</c:v>
                </c:pt>
                <c:pt idx="58">
                  <c:v>41579</c:v>
                </c:pt>
                <c:pt idx="59">
                  <c:v>41609</c:v>
                </c:pt>
                <c:pt idx="60">
                  <c:v>41640</c:v>
                </c:pt>
                <c:pt idx="61">
                  <c:v>41671</c:v>
                </c:pt>
                <c:pt idx="62">
                  <c:v>41699</c:v>
                </c:pt>
              </c:numCache>
            </c:numRef>
          </c:cat>
          <c:val>
            <c:numRef>
              <c:f>Sheet1!$V$145:$V$207</c:f>
              <c:numCache>
                <c:formatCode>#,##0</c:formatCode>
                <c:ptCount val="63"/>
                <c:pt idx="0">
                  <c:v>50006</c:v>
                </c:pt>
                <c:pt idx="1">
                  <c:v>48335</c:v>
                </c:pt>
                <c:pt idx="2">
                  <c:v>44960</c:v>
                </c:pt>
                <c:pt idx="3">
                  <c:v>45117</c:v>
                </c:pt>
                <c:pt idx="4">
                  <c:v>48158</c:v>
                </c:pt>
                <c:pt idx="5">
                  <c:v>42656</c:v>
                </c:pt>
                <c:pt idx="6">
                  <c:v>52319</c:v>
                </c:pt>
                <c:pt idx="7">
                  <c:v>48383</c:v>
                </c:pt>
                <c:pt idx="8">
                  <c:v>49790</c:v>
                </c:pt>
                <c:pt idx="9">
                  <c:v>53695</c:v>
                </c:pt>
                <c:pt idx="10">
                  <c:v>48036</c:v>
                </c:pt>
                <c:pt idx="11">
                  <c:v>49798</c:v>
                </c:pt>
                <c:pt idx="12">
                  <c:v>51599</c:v>
                </c:pt>
                <c:pt idx="13">
                  <c:v>50208</c:v>
                </c:pt>
                <c:pt idx="14">
                  <c:v>58515</c:v>
                </c:pt>
                <c:pt idx="15">
                  <c:v>56499</c:v>
                </c:pt>
                <c:pt idx="16">
                  <c:v>57915</c:v>
                </c:pt>
                <c:pt idx="17">
                  <c:v>56848</c:v>
                </c:pt>
                <c:pt idx="18">
                  <c:v>63426</c:v>
                </c:pt>
                <c:pt idx="19">
                  <c:v>55830</c:v>
                </c:pt>
                <c:pt idx="20">
                  <c:v>53011</c:v>
                </c:pt>
                <c:pt idx="21">
                  <c:v>58190</c:v>
                </c:pt>
                <c:pt idx="22">
                  <c:v>53832</c:v>
                </c:pt>
                <c:pt idx="23">
                  <c:v>53745</c:v>
                </c:pt>
                <c:pt idx="24">
                  <c:v>54964</c:v>
                </c:pt>
                <c:pt idx="25">
                  <c:v>53237</c:v>
                </c:pt>
                <c:pt idx="26">
                  <c:v>59702</c:v>
                </c:pt>
                <c:pt idx="27">
                  <c:v>56900</c:v>
                </c:pt>
                <c:pt idx="28">
                  <c:v>58568</c:v>
                </c:pt>
                <c:pt idx="29">
                  <c:v>58819</c:v>
                </c:pt>
                <c:pt idx="30">
                  <c:v>56325</c:v>
                </c:pt>
                <c:pt idx="31">
                  <c:v>55338</c:v>
                </c:pt>
                <c:pt idx="32">
                  <c:v>60878</c:v>
                </c:pt>
                <c:pt idx="33">
                  <c:v>56177</c:v>
                </c:pt>
                <c:pt idx="34">
                  <c:v>56502</c:v>
                </c:pt>
                <c:pt idx="35">
                  <c:v>54818</c:v>
                </c:pt>
                <c:pt idx="36">
                  <c:v>57079</c:v>
                </c:pt>
                <c:pt idx="37">
                  <c:v>59676</c:v>
                </c:pt>
                <c:pt idx="38">
                  <c:v>66850</c:v>
                </c:pt>
                <c:pt idx="39">
                  <c:v>59875</c:v>
                </c:pt>
                <c:pt idx="40">
                  <c:v>66178</c:v>
                </c:pt>
                <c:pt idx="41">
                  <c:v>59827</c:v>
                </c:pt>
                <c:pt idx="42">
                  <c:v>63794</c:v>
                </c:pt>
                <c:pt idx="43">
                  <c:v>67758</c:v>
                </c:pt>
                <c:pt idx="44">
                  <c:v>60510</c:v>
                </c:pt>
                <c:pt idx="45">
                  <c:v>57238</c:v>
                </c:pt>
                <c:pt idx="46">
                  <c:v>63102</c:v>
                </c:pt>
                <c:pt idx="47">
                  <c:v>57116</c:v>
                </c:pt>
                <c:pt idx="48">
                  <c:v>58251</c:v>
                </c:pt>
                <c:pt idx="49">
                  <c:v>63659</c:v>
                </c:pt>
                <c:pt idx="50">
                  <c:v>67474</c:v>
                </c:pt>
                <c:pt idx="51">
                  <c:v>62828</c:v>
                </c:pt>
                <c:pt idx="52">
                  <c:v>66271</c:v>
                </c:pt>
                <c:pt idx="53">
                  <c:v>58779</c:v>
                </c:pt>
                <c:pt idx="54">
                  <c:v>67619</c:v>
                </c:pt>
                <c:pt idx="55">
                  <c:v>66691</c:v>
                </c:pt>
                <c:pt idx="56">
                  <c:v>62828</c:v>
                </c:pt>
                <c:pt idx="57">
                  <c:v>67954</c:v>
                </c:pt>
                <c:pt idx="58">
                  <c:v>62999</c:v>
                </c:pt>
                <c:pt idx="59">
                  <c:v>60954</c:v>
                </c:pt>
                <c:pt idx="60">
                  <c:v>63284</c:v>
                </c:pt>
                <c:pt idx="61">
                  <c:v>63446</c:v>
                </c:pt>
                <c:pt idx="62">
                  <c:v>73903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7535104"/>
        <c:axId val="77536640"/>
      </c:lineChart>
      <c:dateAx>
        <c:axId val="77535104"/>
        <c:scaling>
          <c:orientation val="minMax"/>
        </c:scaling>
        <c:delete val="0"/>
        <c:axPos val="b"/>
        <c:numFmt formatCode="mmm\-yy" sourceLinked="1"/>
        <c:majorTickMark val="out"/>
        <c:minorTickMark val="none"/>
        <c:tickLblPos val="nextTo"/>
        <c:crossAx val="77536640"/>
        <c:crosses val="autoZero"/>
        <c:auto val="1"/>
        <c:lblOffset val="100"/>
        <c:baseTimeUnit val="months"/>
      </c:dateAx>
      <c:valAx>
        <c:axId val="77536640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crossAx val="77535104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spPr>
    <a:solidFill>
      <a:schemeClr val="bg1">
        <a:lumMod val="85000"/>
      </a:schemeClr>
    </a:solidFill>
    <a:ln>
      <a:solidFill>
        <a:schemeClr val="tx1"/>
      </a:solidFill>
    </a:ln>
  </c:sp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23" tIns="45862" rIns="91723" bIns="45862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16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23" tIns="45862" rIns="91723" bIns="45862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16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23" tIns="45862" rIns="91723" bIns="45862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16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829675"/>
            <a:ext cx="29718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723" tIns="45862" rIns="91723" bIns="45862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02C35B45-25DE-4A35-B572-4C57ECEA35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6622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51" tIns="46577" rIns="93151" bIns="46577" numCol="1" anchor="t" anchorCtr="0" compatLnSpc="1">
            <a:prstTxWarp prst="textNoShape">
              <a:avLst/>
            </a:prstTxWarp>
          </a:bodyPr>
          <a:lstStyle>
            <a:lvl1pPr defTabSz="931567"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51" tIns="46577" rIns="93151" bIns="46577" numCol="1" anchor="t" anchorCtr="0" compatLnSpc="1">
            <a:prstTxWarp prst="textNoShape">
              <a:avLst/>
            </a:prstTxWarp>
          </a:bodyPr>
          <a:lstStyle>
            <a:lvl1pPr algn="r" defTabSz="931567"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22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04900" y="695325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18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16425"/>
            <a:ext cx="5486400" cy="4184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51" tIns="46577" rIns="93151" bIns="4657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218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8088"/>
            <a:ext cx="29718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51" tIns="46577" rIns="93151" bIns="46577" numCol="1" anchor="b" anchorCtr="0" compatLnSpc="1">
            <a:prstTxWarp prst="textNoShape">
              <a:avLst/>
            </a:prstTxWarp>
          </a:bodyPr>
          <a:lstStyle>
            <a:lvl1pPr defTabSz="931567"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18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828088"/>
            <a:ext cx="29718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51" tIns="46577" rIns="93151" bIns="46577" numCol="1" anchor="b" anchorCtr="0" compatLnSpc="1">
            <a:prstTxWarp prst="textNoShape">
              <a:avLst/>
            </a:prstTxWarp>
          </a:bodyPr>
          <a:lstStyle>
            <a:lvl1pPr algn="r" defTabSz="931567">
              <a:defRPr sz="12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29D64132-F888-4C1B-A227-E107804891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7801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730072F-1107-412E-9F1E-8A26DF4A6B17}" type="slidenum">
              <a:rPr lang="en-US" smtClean="0"/>
              <a:pPr/>
              <a:t>1</a:t>
            </a:fld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5507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Arial" charset="0"/>
              </a:defRPr>
            </a:lvl1pPr>
            <a:lvl2pPr marL="702756" indent="-270291" defTabSz="935507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Arial" charset="0"/>
              </a:defRPr>
            </a:lvl2pPr>
            <a:lvl3pPr marL="1081164" indent="-216233" defTabSz="935507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Arial" charset="0"/>
              </a:defRPr>
            </a:lvl3pPr>
            <a:lvl4pPr marL="1513629" indent="-216233" defTabSz="935507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Arial" charset="0"/>
              </a:defRPr>
            </a:lvl4pPr>
            <a:lvl5pPr marL="1946095" indent="-216233" defTabSz="935507" eaLnBrk="0" hangingPunct="0">
              <a:spcBef>
                <a:spcPct val="30000"/>
              </a:spcBef>
              <a:defRPr sz="1100">
                <a:solidFill>
                  <a:schemeClr val="tx1"/>
                </a:solidFill>
                <a:latin typeface="Arial" charset="0"/>
              </a:defRPr>
            </a:lvl5pPr>
            <a:lvl6pPr marL="2378560" indent="-216233" defTabSz="93550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charset="0"/>
              </a:defRPr>
            </a:lvl6pPr>
            <a:lvl7pPr marL="2811026" indent="-216233" defTabSz="93550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charset="0"/>
              </a:defRPr>
            </a:lvl7pPr>
            <a:lvl8pPr marL="3243491" indent="-216233" defTabSz="93550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charset="0"/>
              </a:defRPr>
            </a:lvl8pPr>
            <a:lvl9pPr marL="3675957" indent="-216233" defTabSz="935507" eaLnBrk="0" fontAlgn="base" hangingPunct="0">
              <a:spcBef>
                <a:spcPct val="30000"/>
              </a:spcBef>
              <a:spcAft>
                <a:spcPct val="0"/>
              </a:spcAft>
              <a:defRPr sz="11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D344421A-4FB4-4F06-AF23-64F9257661C9}" type="slidenum">
              <a:rPr lang="en-US" altLang="en-US" sz="1200"/>
              <a:pPr eaLnBrk="1" hangingPunct="1">
                <a:spcBef>
                  <a:spcPct val="0"/>
                </a:spcBef>
              </a:pPr>
              <a:t>15</a:t>
            </a:fld>
            <a:endParaRPr lang="en-US" altLang="en-US" sz="120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6488" y="695325"/>
            <a:ext cx="4646612" cy="3486150"/>
          </a:xfrm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586" y="4416099"/>
            <a:ext cx="5482828" cy="4183995"/>
          </a:xfrm>
          <a:noFill/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 txBox="1">
            <a:spLocks noGrp="1" noChangeArrowheads="1"/>
          </p:cNvSpPr>
          <p:nvPr/>
        </p:nvSpPr>
        <p:spPr bwMode="auto">
          <a:xfrm>
            <a:off x="3885580" y="8831263"/>
            <a:ext cx="2970869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9380" tIns="49691" rIns="99380" bIns="49691" anchor="b"/>
          <a:lstStyle>
            <a:lvl1pPr defTabSz="10128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10128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10128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10128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10128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10128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10128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10128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10128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DE3FED83-92B3-400F-87CF-091CD987A8E3}" type="slidenum">
              <a:rPr lang="en-US" altLang="en-US" sz="1300"/>
              <a:pPr algn="r" eaLnBrk="1" hangingPunct="1">
                <a:spcBef>
                  <a:spcPct val="0"/>
                </a:spcBef>
              </a:pPr>
              <a:t>17</a:t>
            </a:fld>
            <a:endParaRPr lang="en-US" altLang="en-US" sz="130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04900" y="701675"/>
            <a:ext cx="4648200" cy="3486150"/>
          </a:xfrm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6421" y="4416426"/>
            <a:ext cx="5485158" cy="4178300"/>
          </a:xfrm>
          <a:noFill/>
        </p:spPr>
        <p:txBody>
          <a:bodyPr lIns="99380" tIns="49691" rIns="99380" bIns="49691"/>
          <a:lstStyle/>
          <a:p>
            <a:pPr eaLnBrk="1" hangingPunct="1"/>
            <a:endParaRPr lang="en-US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>
              <a:latin typeface="Arial" charset="0"/>
            </a:endParaRPr>
          </a:p>
        </p:txBody>
      </p:sp>
      <p:sp>
        <p:nvSpPr>
          <p:cNvPr id="36868" name="Date Placeholder 3"/>
          <p:cNvSpPr>
            <a:spLocks noGrp="1"/>
          </p:cNvSpPr>
          <p:nvPr>
            <p:ph type="dt" sz="quarter" idx="1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977B9835-95E8-40D2-BD30-52965AAA57E1}" type="datetime1">
              <a:rPr lang="en-US" altLang="en-US" sz="1300"/>
              <a:pPr eaLnBrk="1" hangingPunct="1">
                <a:spcBef>
                  <a:spcPct val="0"/>
                </a:spcBef>
              </a:pPr>
              <a:t>5/13/2014</a:t>
            </a:fld>
            <a:endParaRPr lang="en-US" altLang="en-US" sz="13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730072F-1107-412E-9F1E-8A26DF4A6B17}" type="slidenum">
              <a:rPr lang="en-US" smtClean="0"/>
              <a:pPr/>
              <a:t>21</a:t>
            </a:fld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94A8E3-B833-47A4-90AC-3210B5BA10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CF96E5-68EE-487B-8660-4E978F2AB0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C2D01E-217F-49FF-B134-A6729CD2FA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586C34-1F28-416E-AABA-78D4837154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59ABC1-DE2C-4B08-BB8C-2B38E28EB5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83F91F-C9EF-4B96-8932-7BEBEC48A7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0" y="6381750"/>
            <a:ext cx="2133600" cy="476250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506C9-A1E4-4A79-B330-DAD9FAFA40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36FC4-F220-473B-BA62-BEB3438E10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0D37CA-8269-4E68-9E18-B89CAE7150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61B973-E828-4EE2-95B9-3CB445231C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2117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2117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4C8B57-182F-49B3-92E9-B6D2A6C090C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2117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0" y="6381750"/>
            <a:ext cx="2133600" cy="476250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434DA0-3843-4CA7-ACC4-C62147EC0D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91887B-2441-47BD-B441-F8260257BA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457200" y="1600200"/>
            <a:ext cx="8229600" cy="38862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A706E9-D0E7-4D28-A919-3342AA82E8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1874EA7-3B54-4E0D-A8BC-56BE9C27A6F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5E42209-F21F-4F21-9BAC-25E8A8A5AA4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7067608-6583-4B60-A3B0-34AD6BF206C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AA53B97-287D-42EB-8A0B-97C21236AFF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B453D09-B521-4F5D-9D38-2146B53F407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D7425BB-51C3-452C-BD21-C01A4A2BF9C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73EC093-C380-4859-83FD-3C6E5993B46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ED38CDB-58F5-45CA-B6BC-BA861740A4B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ADBAB67-792C-4F19-8260-AC38C52CA0FD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75DC080-4852-42A6-AE2F-B3B9D96D02C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2117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2117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9F983EF-B8C7-48F2-8203-FB0F26AFADD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100" y="1295400"/>
            <a:ext cx="7810500" cy="7810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790575" y="2209800"/>
            <a:ext cx="7820025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</p:spTree>
    <p:extLst>
      <p:ext uri="{BB962C8B-B14F-4D97-AF65-F5344CB8AC3E}">
        <p14:creationId xmlns:p14="http://schemas.microsoft.com/office/powerpoint/2010/main" val="3486931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 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35524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57600" y="63817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C7C6FB4B-D080-41E2-A004-D0768A0521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3077" name="Picture 5" descr="USACE_logo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8004175" y="5715000"/>
            <a:ext cx="7588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26" name="Text Box 6"/>
          <p:cNvSpPr txBox="1">
            <a:spLocks noChangeArrowheads="1"/>
          </p:cNvSpPr>
          <p:nvPr/>
        </p:nvSpPr>
        <p:spPr bwMode="auto">
          <a:xfrm>
            <a:off x="6223000" y="6416675"/>
            <a:ext cx="260667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algn="r">
              <a:defRPr/>
            </a:pPr>
            <a:r>
              <a:rPr lang="en-US" sz="1400">
                <a:solidFill>
                  <a:schemeClr val="tx1"/>
                </a:solidFill>
              </a:rPr>
              <a:t>BUILDING STRONG</a:t>
            </a:r>
            <a:r>
              <a:rPr lang="en-US" sz="1400" baseline="-25000">
                <a:solidFill>
                  <a:schemeClr val="tx1"/>
                </a:solidFill>
              </a:rPr>
              <a:t>®</a:t>
            </a:r>
          </a:p>
        </p:txBody>
      </p:sp>
      <p:sp>
        <p:nvSpPr>
          <p:cNvPr id="235527" name="Line 7"/>
          <p:cNvSpPr>
            <a:spLocks noChangeShapeType="1"/>
          </p:cNvSpPr>
          <p:nvPr/>
        </p:nvSpPr>
        <p:spPr bwMode="auto">
          <a:xfrm flipH="1">
            <a:off x="457200" y="6324600"/>
            <a:ext cx="822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SzPct val="75000"/>
        <a:buFont typeface="Arial" charset="0"/>
        <a:buChar char="►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SzPct val="75000"/>
        <a:buFont typeface="Wingdings 3" pitchFamily="18" charset="2"/>
        <a:buChar char="w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SzPct val="50000"/>
        <a:buFont typeface="Wingdings" pitchFamily="2" charset="2"/>
        <a:buChar char="¡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SzPct val="50000"/>
        <a:buFont typeface="Wingdings" pitchFamily="2" charset="2"/>
        <a:buChar char="¡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SzPct val="50000"/>
        <a:buFont typeface="Wingdings" pitchFamily="2" charset="2"/>
        <a:buChar char="¡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SzPct val="50000"/>
        <a:buFont typeface="Wingdings" pitchFamily="2" charset="2"/>
        <a:buChar char="¡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SzPct val="50000"/>
        <a:buFont typeface="Wingdings" pitchFamily="2" charset="2"/>
        <a:buChar char="¡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 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52400" y="63817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fld id="{7037D297-58B1-4A82-96F2-B32707634D74}" type="slidenum">
              <a:rPr lang="en-US" b="0">
                <a:solidFill>
                  <a:srgbClr val="000000"/>
                </a:solidFill>
              </a:rPr>
              <a:pPr/>
              <a:t>‹#›</a:t>
            </a:fld>
            <a:endParaRPr lang="en-US" b="0">
              <a:solidFill>
                <a:srgbClr val="000000"/>
              </a:solidFill>
            </a:endParaRPr>
          </a:p>
        </p:txBody>
      </p:sp>
      <p:pic>
        <p:nvPicPr>
          <p:cNvPr id="3080" name="Picture 8" descr="USACE_logo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004175" y="5715000"/>
            <a:ext cx="758825" cy="519113"/>
          </a:xfrm>
          <a:prstGeom prst="rect">
            <a:avLst/>
          </a:prstGeom>
          <a:noFill/>
        </p:spPr>
      </p:pic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6223000" y="6416675"/>
            <a:ext cx="260667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>
            <a:spAutoFit/>
          </a:bodyPr>
          <a:lstStyle/>
          <a:p>
            <a:pPr algn="r"/>
            <a:r>
              <a:rPr lang="en-US" sz="1400">
                <a:solidFill>
                  <a:srgbClr val="000000"/>
                </a:solidFill>
              </a:rPr>
              <a:t>BUILDING STRONG</a:t>
            </a:r>
            <a:r>
              <a:rPr lang="en-US" sz="1400" baseline="-25000">
                <a:solidFill>
                  <a:srgbClr val="000000"/>
                </a:solidFill>
              </a:rPr>
              <a:t>®</a:t>
            </a:r>
          </a:p>
        </p:txBody>
      </p:sp>
      <p:sp>
        <p:nvSpPr>
          <p:cNvPr id="3082" name="Line 10"/>
          <p:cNvSpPr>
            <a:spLocks noChangeShapeType="1"/>
          </p:cNvSpPr>
          <p:nvPr/>
        </p:nvSpPr>
        <p:spPr bwMode="auto">
          <a:xfrm flipH="1">
            <a:off x="457200" y="6324600"/>
            <a:ext cx="822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sz="1800" b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6" r:id="rId6"/>
    <p:sldLayoutId id="2147483807" r:id="rId7"/>
    <p:sldLayoutId id="2147483808" r:id="rId8"/>
    <p:sldLayoutId id="2147483809" r:id="rId9"/>
    <p:sldLayoutId id="2147483810" r:id="rId10"/>
    <p:sldLayoutId id="2147483811" r:id="rId11"/>
    <p:sldLayoutId id="2147483812" r:id="rId12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SzPct val="75000"/>
        <a:buFont typeface="Arial" charset="0"/>
        <a:buChar char="►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SzPct val="75000"/>
        <a:buFont typeface="Wingdings 3" pitchFamily="18" charset="2"/>
        <a:buChar char="w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SzPct val="50000"/>
        <a:buFont typeface="Wingdings" pitchFamily="2" charset="2"/>
        <a:buChar char="¡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SzPct val="50000"/>
        <a:buFont typeface="Wingdings" pitchFamily="2" charset="2"/>
        <a:buChar char="¡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SzPct val="50000"/>
        <a:buFont typeface="Wingdings" pitchFamily="2" charset="2"/>
        <a:buChar char="¡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SzPct val="50000"/>
        <a:buFont typeface="Wingdings" pitchFamily="2" charset="2"/>
        <a:buChar char="¡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SzPct val="50000"/>
        <a:buFont typeface="Wingdings" pitchFamily="2" charset="2"/>
        <a:buChar char="¡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9.jpe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9.jpeg"/><Relationship Id="rId4" Type="http://schemas.openxmlformats.org/officeDocument/2006/relationships/chart" Target="../charts/char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7.jpe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9.jpeg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3.jpeg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13" Type="http://schemas.openxmlformats.org/officeDocument/2006/relationships/image" Target="../media/image43.png"/><Relationship Id="rId3" Type="http://schemas.openxmlformats.org/officeDocument/2006/relationships/image" Target="../media/image32.png"/><Relationship Id="rId7" Type="http://schemas.openxmlformats.org/officeDocument/2006/relationships/image" Target="../media/image38.jpeg"/><Relationship Id="rId12" Type="http://schemas.openxmlformats.org/officeDocument/2006/relationships/image" Target="../media/image42.pn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7.gif"/><Relationship Id="rId11" Type="http://schemas.openxmlformats.org/officeDocument/2006/relationships/image" Target="../media/image6.png"/><Relationship Id="rId5" Type="http://schemas.openxmlformats.org/officeDocument/2006/relationships/image" Target="../media/image36.png"/><Relationship Id="rId10" Type="http://schemas.openxmlformats.org/officeDocument/2006/relationships/image" Target="../media/image41.jpeg"/><Relationship Id="rId4" Type="http://schemas.openxmlformats.org/officeDocument/2006/relationships/image" Target="../media/image35.jpeg"/><Relationship Id="rId9" Type="http://schemas.openxmlformats.org/officeDocument/2006/relationships/image" Target="../media/image40.jpeg"/><Relationship Id="rId14" Type="http://schemas.openxmlformats.org/officeDocument/2006/relationships/image" Target="../media/image44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4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3.jpeg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7" Type="http://schemas.openxmlformats.org/officeDocument/2006/relationships/image" Target="../media/image33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2.png"/><Relationship Id="rId5" Type="http://schemas.openxmlformats.org/officeDocument/2006/relationships/image" Target="../media/image31.gif"/><Relationship Id="rId4" Type="http://schemas.openxmlformats.org/officeDocument/2006/relationships/image" Target="../media/image48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4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3.jpeg"/><Relationship Id="rId4" Type="http://schemas.openxmlformats.org/officeDocument/2006/relationships/image" Target="../media/image3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hyperlink" Target="http://www.sac.usace.army.mil/" TargetMode="External"/><Relationship Id="rId7" Type="http://schemas.openxmlformats.org/officeDocument/2006/relationships/image" Target="../media/image52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51.png"/><Relationship Id="rId5" Type="http://schemas.openxmlformats.org/officeDocument/2006/relationships/hyperlink" Target="http://www.facebook.com/CharlestonCorps" TargetMode="External"/><Relationship Id="rId4" Type="http://schemas.openxmlformats.org/officeDocument/2006/relationships/hyperlink" Target="http://twitter.com/CharlestonCorps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11402463.jpg"/>
          <p:cNvPicPr>
            <a:picLocks noChangeAspect="1"/>
          </p:cNvPicPr>
          <p:nvPr/>
        </p:nvPicPr>
        <p:blipFill>
          <a:blip r:embed="rId3" cstate="print"/>
          <a:srcRect r="25838"/>
          <a:stretch>
            <a:fillRect/>
          </a:stretch>
        </p:blipFill>
        <p:spPr>
          <a:xfrm>
            <a:off x="3216175" y="1609186"/>
            <a:ext cx="5927825" cy="5248814"/>
          </a:xfrm>
          <a:prstGeom prst="rect">
            <a:avLst/>
          </a:prstGeom>
        </p:spPr>
      </p:pic>
      <p:grpSp>
        <p:nvGrpSpPr>
          <p:cNvPr id="2" name="Group 11"/>
          <p:cNvGrpSpPr/>
          <p:nvPr/>
        </p:nvGrpSpPr>
        <p:grpSpPr>
          <a:xfrm>
            <a:off x="0" y="-3175"/>
            <a:ext cx="9144000" cy="6861175"/>
            <a:chOff x="0" y="-3175"/>
            <a:chExt cx="9144000" cy="6861175"/>
          </a:xfrm>
        </p:grpSpPr>
        <p:pic>
          <p:nvPicPr>
            <p:cNvPr id="7" name="Picture 23" descr="ppt_camo_bkgrnd-03"/>
            <p:cNvPicPr>
              <a:picLocks noChangeAspect="1" noChangeArrowheads="1"/>
            </p:cNvPicPr>
            <p:nvPr/>
          </p:nvPicPr>
          <p:blipFill>
            <a:blip r:embed="rId4" cstate="email"/>
            <a:srcRect/>
            <a:stretch>
              <a:fillRect/>
            </a:stretch>
          </p:blipFill>
          <p:spPr bwMode="auto">
            <a:xfrm>
              <a:off x="0" y="-3175"/>
              <a:ext cx="9144000" cy="68611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21" descr="white_curve"/>
            <p:cNvPicPr>
              <a:picLocks noChangeAspect="1" noChangeArrowheads="1"/>
            </p:cNvPicPr>
            <p:nvPr/>
          </p:nvPicPr>
          <p:blipFill>
            <a:blip r:embed="rId5" cstate="email"/>
            <a:srcRect/>
            <a:stretch>
              <a:fillRect/>
            </a:stretch>
          </p:blipFill>
          <p:spPr bwMode="auto">
            <a:xfrm>
              <a:off x="3962400" y="1562100"/>
              <a:ext cx="5181600" cy="529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76200" y="4920346"/>
            <a:ext cx="3597275" cy="1563688"/>
            <a:chOff x="-46" y="3201"/>
            <a:chExt cx="2266" cy="985"/>
          </a:xfrm>
        </p:grpSpPr>
        <p:sp>
          <p:nvSpPr>
            <p:cNvPr id="9" name="Text Box 11"/>
            <p:cNvSpPr txBox="1">
              <a:spLocks noChangeArrowheads="1"/>
            </p:cNvSpPr>
            <p:nvPr/>
          </p:nvSpPr>
          <p:spPr bwMode="auto">
            <a:xfrm>
              <a:off x="-46" y="3840"/>
              <a:ext cx="2266" cy="3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en-US" sz="1200" dirty="0">
                  <a:solidFill>
                    <a:schemeClr val="tx1"/>
                  </a:solidFill>
                </a:rPr>
                <a:t>US Army Corps of Engineers</a:t>
              </a:r>
            </a:p>
            <a:p>
              <a:r>
                <a:rPr lang="en-US" sz="1800" dirty="0">
                  <a:solidFill>
                    <a:schemeClr val="tx1"/>
                  </a:solidFill>
                </a:rPr>
                <a:t>BUILDING STRONG</a:t>
              </a:r>
              <a:r>
                <a:rPr lang="en-US" sz="1400" baseline="-25000" dirty="0">
                  <a:solidFill>
                    <a:schemeClr val="tx1"/>
                  </a:solidFill>
                </a:rPr>
                <a:t>®</a:t>
              </a:r>
            </a:p>
          </p:txBody>
        </p:sp>
        <p:pic>
          <p:nvPicPr>
            <p:cNvPr id="10" name="Picture 12" descr="USACE_logo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" y="3201"/>
              <a:ext cx="864" cy="591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11" name="TextBox 10"/>
          <p:cNvSpPr txBox="1"/>
          <p:nvPr/>
        </p:nvSpPr>
        <p:spPr>
          <a:xfrm>
            <a:off x="72644" y="6396335"/>
            <a:ext cx="39297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tx1"/>
                </a:solidFill>
              </a:rPr>
              <a:t>Charleston District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76200" y="152400"/>
            <a:ext cx="88392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uLnTx/>
                <a:uFillTx/>
                <a:latin typeface="+mj-lt"/>
                <a:ea typeface="+mj-ea"/>
                <a:cs typeface="+mj-cs"/>
              </a:rPr>
              <a:t>Charleston Harbor Post 45 Deepening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uLnTx/>
                <a:uFillTx/>
                <a:latin typeface="+mj-lt"/>
                <a:ea typeface="+mj-ea"/>
                <a:cs typeface="+mj-cs"/>
              </a:rPr>
              <a:t>Feasibility Study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en-US" sz="3200" b="1" i="1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6200" y="1658680"/>
            <a:ext cx="4191000" cy="3200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0000FF"/>
                </a:solidFill>
              </a:rPr>
              <a:t>Barbara Melvin</a:t>
            </a:r>
          </a:p>
          <a:p>
            <a:pPr>
              <a:spcBef>
                <a:spcPts val="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Senior Vice President – External Affairs</a:t>
            </a:r>
          </a:p>
          <a:p>
            <a:pPr>
              <a:spcBef>
                <a:spcPts val="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South Carolina State Ports Authority</a:t>
            </a:r>
          </a:p>
          <a:p>
            <a:pPr>
              <a:spcBef>
                <a:spcPct val="50000"/>
              </a:spcBef>
            </a:pPr>
            <a:r>
              <a:rPr lang="en-US" sz="2000" dirty="0" smtClean="0">
                <a:solidFill>
                  <a:srgbClr val="0000FF"/>
                </a:solidFill>
              </a:rPr>
              <a:t>Lisa Metheney</a:t>
            </a:r>
            <a:endParaRPr lang="en-US" sz="2000" b="1" dirty="0" smtClean="0">
              <a:solidFill>
                <a:srgbClr val="0000FF"/>
              </a:solidFill>
            </a:endParaRPr>
          </a:p>
          <a:p>
            <a:pPr>
              <a:spcBef>
                <a:spcPts val="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Deputy District Engineer for Programs and Project Management</a:t>
            </a:r>
          </a:p>
          <a:p>
            <a:pPr>
              <a:spcBef>
                <a:spcPts val="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Charleston District</a:t>
            </a:r>
          </a:p>
          <a:p>
            <a:pPr>
              <a:spcBef>
                <a:spcPts val="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U.S. Army Corps of Engineers</a:t>
            </a:r>
          </a:p>
          <a:p>
            <a:pPr>
              <a:spcBef>
                <a:spcPts val="0"/>
              </a:spcBef>
            </a:pPr>
            <a:endParaRPr lang="en-US" sz="1600" dirty="0" smtClean="0">
              <a:solidFill>
                <a:schemeClr val="tx1"/>
              </a:solidFill>
            </a:endParaRPr>
          </a:p>
          <a:p>
            <a:pPr>
              <a:spcBef>
                <a:spcPts val="0"/>
              </a:spcBef>
            </a:pPr>
            <a:r>
              <a:rPr lang="en-US" sz="1600" dirty="0" smtClean="0">
                <a:solidFill>
                  <a:schemeClr val="tx1"/>
                </a:solidFill>
              </a:rPr>
              <a:t>13 May 2014</a:t>
            </a:r>
          </a:p>
          <a:p>
            <a:pPr>
              <a:spcBef>
                <a:spcPct val="50000"/>
              </a:spcBef>
            </a:pPr>
            <a:endParaRPr lang="en-US" sz="1600" b="1" dirty="0"/>
          </a:p>
        </p:txBody>
      </p:sp>
      <p:pic>
        <p:nvPicPr>
          <p:cNvPr id="12" name="Picture 11" descr="logo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751475" y="4963501"/>
            <a:ext cx="2203167" cy="8183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89" y="1274064"/>
            <a:ext cx="7945821" cy="46852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imagesCALGZ58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0021" y="272500"/>
            <a:ext cx="1773240" cy="6418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135973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43000" r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214" y="1985882"/>
            <a:ext cx="7693572" cy="33859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imagesCALGZ58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0021" y="272500"/>
            <a:ext cx="1773240" cy="6418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47759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49000" r="-4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168" y="1149239"/>
            <a:ext cx="7944611" cy="50738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imagesCALGZ58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0021" y="272500"/>
            <a:ext cx="1773240" cy="6418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23493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47000" r="-4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186" y="1510782"/>
            <a:ext cx="7077627" cy="4653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imagesCALGZ58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0021" y="272500"/>
            <a:ext cx="1773240" cy="6418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901835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386" y="1714446"/>
            <a:ext cx="7851228" cy="40672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imagesCALGZ58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0021" y="272500"/>
            <a:ext cx="1773240" cy="6418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54352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295400"/>
            <a:ext cx="7993063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imagesCALGZ58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0021" y="272500"/>
            <a:ext cx="1773240" cy="6418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752411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562" y="1777272"/>
            <a:ext cx="7874876" cy="42726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imagesCALGZ58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0021" y="272500"/>
            <a:ext cx="1773240" cy="6418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824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37" r="13075" b="11907"/>
          <a:stretch>
            <a:fillRect/>
          </a:stretch>
        </p:blipFill>
        <p:spPr bwMode="auto">
          <a:xfrm>
            <a:off x="809297" y="1149239"/>
            <a:ext cx="7514895" cy="51237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imagesCALGZ58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0021" y="272500"/>
            <a:ext cx="1773240" cy="6418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635124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21" t="1106" r="9827"/>
          <a:stretch>
            <a:fillRect/>
          </a:stretch>
        </p:blipFill>
        <p:spPr bwMode="auto">
          <a:xfrm>
            <a:off x="922283" y="1524623"/>
            <a:ext cx="7299434" cy="4761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imagesCALGZ58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0021" y="272500"/>
            <a:ext cx="1773240" cy="6418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905877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37" r="8335"/>
          <a:stretch>
            <a:fillRect/>
          </a:stretch>
        </p:blipFill>
        <p:spPr bwMode="auto">
          <a:xfrm>
            <a:off x="953814" y="1523211"/>
            <a:ext cx="7236372" cy="47640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 descr="imagesCALGZ58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0021" y="272500"/>
            <a:ext cx="1773240" cy="6418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0802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74" r="15750"/>
          <a:stretch>
            <a:fillRect/>
          </a:stretch>
        </p:blipFill>
        <p:spPr bwMode="auto">
          <a:xfrm>
            <a:off x="1481958" y="1263826"/>
            <a:ext cx="6180083" cy="49169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imagesCALGZ58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0021" y="272500"/>
            <a:ext cx="1773240" cy="6418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577837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157" y="1844558"/>
            <a:ext cx="8203686" cy="42603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imagesCALGZ58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0021" y="272500"/>
            <a:ext cx="1773240" cy="6418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609904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295400"/>
            <a:ext cx="8496300" cy="47545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imagesCALGZ58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0021" y="272500"/>
            <a:ext cx="1773240" cy="6418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414875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"/>
          <a:stretch>
            <a:fillRect/>
          </a:stretch>
        </p:blipFill>
        <p:spPr bwMode="auto">
          <a:xfrm>
            <a:off x="346841" y="1219200"/>
            <a:ext cx="8546334" cy="48466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5893" name="Text Box 5"/>
          <p:cNvSpPr txBox="1">
            <a:spLocks noChangeArrowheads="1"/>
          </p:cNvSpPr>
          <p:nvPr/>
        </p:nvSpPr>
        <p:spPr bwMode="auto">
          <a:xfrm>
            <a:off x="914400" y="6126054"/>
            <a:ext cx="73152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1" tIns="45712" rIns="91421" bIns="45712">
            <a:spAutoFit/>
          </a:bodyPr>
          <a:lstStyle>
            <a:lvl1pPr eaLnBrk="0" hangingPunct="0">
              <a:spcBef>
                <a:spcPct val="20000"/>
              </a:spcBef>
              <a:buClr>
                <a:srgbClr val="000066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5F5F5F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—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b="1" dirty="0">
                <a:solidFill>
                  <a:srgbClr val="FFFF00"/>
                </a:solidFill>
              </a:rPr>
              <a:t>These are strongly interdependent.</a:t>
            </a:r>
          </a:p>
        </p:txBody>
      </p:sp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5475406" y="1518008"/>
            <a:ext cx="3505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1" tIns="45712" rIns="91421" bIns="45712"/>
          <a:lstStyle>
            <a:lvl1pPr eaLnBrk="0" hangingPunct="0">
              <a:spcBef>
                <a:spcPct val="20000"/>
              </a:spcBef>
              <a:buClr>
                <a:srgbClr val="000066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5F5F5F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—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en-US" sz="2000" b="1" dirty="0">
                <a:solidFill>
                  <a:srgbClr val="FF0000"/>
                </a:solidFill>
              </a:rPr>
              <a:t>SCSPA Top 5 Strategic 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en-US" altLang="en-US" sz="2000" b="1" dirty="0">
                <a:solidFill>
                  <a:srgbClr val="FF0000"/>
                </a:solidFill>
              </a:rPr>
              <a:t>Plan Priorities</a:t>
            </a:r>
          </a:p>
        </p:txBody>
      </p:sp>
      <p:pic>
        <p:nvPicPr>
          <p:cNvPr id="5" name="Picture 4" descr="imagesCALGZ58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0021" y="272500"/>
            <a:ext cx="1773240" cy="6418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25712924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89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79218195"/>
              </p:ext>
            </p:extLst>
          </p:nvPr>
        </p:nvGraphicFramePr>
        <p:xfrm>
          <a:off x="409903" y="1639613"/>
          <a:ext cx="8324193" cy="48242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270234" y="105102"/>
            <a:ext cx="702616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tx1"/>
                </a:solidFill>
              </a:rPr>
              <a:t>Exported containers through the Port of Charleston</a:t>
            </a:r>
            <a:endParaRPr lang="en-US" sz="3200" b="1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6297" y="1074804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i="1" dirty="0" smtClean="0">
                <a:solidFill>
                  <a:srgbClr val="FF0000"/>
                </a:solidFill>
              </a:rPr>
              <a:t>Since January 2009, exports have grown 36%.</a:t>
            </a:r>
            <a:endParaRPr lang="en-US" sz="2000" i="1" dirty="0">
              <a:solidFill>
                <a:srgbClr val="FF0000"/>
              </a:solidFill>
            </a:endParaRPr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67822281"/>
              </p:ext>
            </p:extLst>
          </p:nvPr>
        </p:nvGraphicFramePr>
        <p:xfrm>
          <a:off x="4135820" y="3438525"/>
          <a:ext cx="4419600" cy="23621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8" name="Picture 7" descr="imagesCALGZ58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0021" y="272500"/>
            <a:ext cx="1773240" cy="6418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78970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mediadas 1x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30"/>
          <a:stretch>
            <a:fillRect/>
          </a:stretch>
        </p:blipFill>
        <p:spPr bwMode="auto">
          <a:xfrm>
            <a:off x="1695450" y="2409825"/>
            <a:ext cx="6783388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3" descr="mediadas 2x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188" y="1676400"/>
            <a:ext cx="4429125" cy="269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4"/>
          <p:cNvGrpSpPr>
            <a:grpSpLocks/>
          </p:cNvGrpSpPr>
          <p:nvPr/>
        </p:nvGrpSpPr>
        <p:grpSpPr bwMode="auto">
          <a:xfrm>
            <a:off x="381000" y="2038350"/>
            <a:ext cx="1223963" cy="1158875"/>
            <a:chOff x="343" y="164"/>
            <a:chExt cx="849" cy="855"/>
          </a:xfrm>
        </p:grpSpPr>
        <p:grpSp>
          <p:nvGrpSpPr>
            <p:cNvPr id="4" name="Group 5"/>
            <p:cNvGrpSpPr>
              <a:grpSpLocks/>
            </p:cNvGrpSpPr>
            <p:nvPr/>
          </p:nvGrpSpPr>
          <p:grpSpPr bwMode="auto">
            <a:xfrm>
              <a:off x="343" y="164"/>
              <a:ext cx="849" cy="855"/>
              <a:chOff x="343" y="164"/>
              <a:chExt cx="849" cy="855"/>
            </a:xfrm>
          </p:grpSpPr>
          <p:grpSp>
            <p:nvGrpSpPr>
              <p:cNvPr id="5" name="Group 6"/>
              <p:cNvGrpSpPr>
                <a:grpSpLocks/>
              </p:cNvGrpSpPr>
              <p:nvPr/>
            </p:nvGrpSpPr>
            <p:grpSpPr bwMode="auto">
              <a:xfrm>
                <a:off x="343" y="164"/>
                <a:ext cx="849" cy="855"/>
                <a:chOff x="343" y="164"/>
                <a:chExt cx="849" cy="855"/>
              </a:xfrm>
            </p:grpSpPr>
            <p:pic>
              <p:nvPicPr>
                <p:cNvPr id="17501" name="Picture 7" descr="mediadas 4"/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0054" t="13867" r="13043" b="10133"/>
                <a:stretch>
                  <a:fillRect/>
                </a:stretch>
              </p:blipFill>
              <p:spPr bwMode="auto">
                <a:xfrm>
                  <a:off x="343" y="164"/>
                  <a:ext cx="849" cy="85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7502" name="Rectangle 8"/>
                <p:cNvSpPr>
                  <a:spLocks noChangeArrowheads="1"/>
                </p:cNvSpPr>
                <p:nvPr/>
              </p:nvSpPr>
              <p:spPr bwMode="auto">
                <a:xfrm>
                  <a:off x="568" y="680"/>
                  <a:ext cx="288" cy="144"/>
                </a:xfrm>
                <a:prstGeom prst="rect">
                  <a:avLst/>
                </a:prstGeom>
                <a:solidFill>
                  <a:srgbClr val="4D6B8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lr>
                      <a:srgbClr val="000066"/>
                    </a:buClr>
                    <a:buFont typeface="Wingdings" pitchFamily="2" charset="2"/>
                    <a:buChar char="§"/>
                    <a:defRPr sz="28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lr>
                      <a:srgbClr val="5F5F5F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Font typeface="Arial" charset="0"/>
                    <a:buChar char="—"/>
                    <a:defRPr sz="14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FontTx/>
                    <a:buNone/>
                  </a:pPr>
                  <a:r>
                    <a:rPr lang="es-PA" altLang="en-US" sz="1400" b="1">
                      <a:solidFill>
                        <a:schemeClr val="bg1"/>
                      </a:solidFill>
                      <a:latin typeface="Tahoma" pitchFamily="34" charset="0"/>
                    </a:rPr>
                    <a:t>Draft</a:t>
                  </a:r>
                  <a:endParaRPr lang="en-US" altLang="en-US" sz="1400" b="1">
                    <a:solidFill>
                      <a:schemeClr val="bg1"/>
                    </a:solidFill>
                    <a:latin typeface="Tahoma" pitchFamily="34" charset="0"/>
                  </a:endParaRPr>
                </a:p>
              </p:txBody>
            </p:sp>
          </p:grpSp>
          <p:grpSp>
            <p:nvGrpSpPr>
              <p:cNvPr id="6" name="Group 9"/>
              <p:cNvGrpSpPr>
                <a:grpSpLocks/>
              </p:cNvGrpSpPr>
              <p:nvPr/>
            </p:nvGrpSpPr>
            <p:grpSpPr bwMode="auto">
              <a:xfrm>
                <a:off x="398" y="858"/>
                <a:ext cx="714" cy="138"/>
                <a:chOff x="358" y="1015"/>
                <a:chExt cx="714" cy="138"/>
              </a:xfrm>
            </p:grpSpPr>
            <p:pic>
              <p:nvPicPr>
                <p:cNvPr id="17496" name="Picture 10"/>
                <p:cNvPicPr>
                  <a:picLocks noChangeAspect="1" noChangeArrowheads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79102" t="38194" r="18066" b="58203"/>
                <a:stretch>
                  <a:fillRect/>
                </a:stretch>
              </p:blipFill>
              <p:spPr bwMode="auto">
                <a:xfrm>
                  <a:off x="358" y="1015"/>
                  <a:ext cx="144" cy="13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7497" name="Picture 11"/>
                <p:cNvPicPr>
                  <a:picLocks noChangeAspect="1" noChangeArrowheads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79102" t="38194" r="18066" b="58203"/>
                <a:stretch>
                  <a:fillRect/>
                </a:stretch>
              </p:blipFill>
              <p:spPr bwMode="auto">
                <a:xfrm>
                  <a:off x="502" y="1015"/>
                  <a:ext cx="144" cy="13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7498" name="Picture 12"/>
                <p:cNvPicPr>
                  <a:picLocks noChangeAspect="1" noChangeArrowheads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79102" t="38194" r="18066" b="58203"/>
                <a:stretch>
                  <a:fillRect/>
                </a:stretch>
              </p:blipFill>
              <p:spPr bwMode="auto">
                <a:xfrm>
                  <a:off x="644" y="1016"/>
                  <a:ext cx="144" cy="13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7499" name="Picture 13"/>
                <p:cNvPicPr>
                  <a:picLocks noChangeAspect="1" noChangeArrowheads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79102" t="38194" r="18066" b="58203"/>
                <a:stretch>
                  <a:fillRect/>
                </a:stretch>
              </p:blipFill>
              <p:spPr bwMode="auto">
                <a:xfrm>
                  <a:off x="786" y="1016"/>
                  <a:ext cx="144" cy="13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7500" name="Picture 14"/>
                <p:cNvPicPr>
                  <a:picLocks noChangeAspect="1" noChangeArrowheads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79102" t="38194" r="18066" b="58203"/>
                <a:stretch>
                  <a:fillRect/>
                </a:stretch>
              </p:blipFill>
              <p:spPr bwMode="auto">
                <a:xfrm>
                  <a:off x="928" y="1015"/>
                  <a:ext cx="144" cy="13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</p:grpSp>
        <p:sp>
          <p:nvSpPr>
            <p:cNvPr id="17493" name="Rectangle 15"/>
            <p:cNvSpPr>
              <a:spLocks noChangeArrowheads="1"/>
            </p:cNvSpPr>
            <p:nvPr/>
          </p:nvSpPr>
          <p:spPr bwMode="auto">
            <a:xfrm>
              <a:off x="432" y="852"/>
              <a:ext cx="624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rgbClr val="000066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5F5F5F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—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s-PA" altLang="en-US" sz="1000" b="1">
                  <a:solidFill>
                    <a:schemeClr val="bg1"/>
                  </a:solidFill>
                </a:rPr>
                <a:t>12.04 m (39.5’)</a:t>
              </a:r>
              <a:endParaRPr lang="en-US" altLang="en-US" sz="10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Group 16"/>
          <p:cNvGrpSpPr>
            <a:grpSpLocks/>
          </p:cNvGrpSpPr>
          <p:nvPr/>
        </p:nvGrpSpPr>
        <p:grpSpPr bwMode="auto">
          <a:xfrm>
            <a:off x="381000" y="3978275"/>
            <a:ext cx="1219200" cy="1138238"/>
            <a:chOff x="4630" y="3002"/>
            <a:chExt cx="846" cy="839"/>
          </a:xfrm>
        </p:grpSpPr>
        <p:grpSp>
          <p:nvGrpSpPr>
            <p:cNvPr id="8" name="Group 17"/>
            <p:cNvGrpSpPr>
              <a:grpSpLocks/>
            </p:cNvGrpSpPr>
            <p:nvPr/>
          </p:nvGrpSpPr>
          <p:grpSpPr bwMode="auto">
            <a:xfrm>
              <a:off x="4630" y="3002"/>
              <a:ext cx="846" cy="839"/>
              <a:chOff x="4630" y="3002"/>
              <a:chExt cx="846" cy="839"/>
            </a:xfrm>
          </p:grpSpPr>
          <p:grpSp>
            <p:nvGrpSpPr>
              <p:cNvPr id="9" name="Group 18"/>
              <p:cNvGrpSpPr>
                <a:grpSpLocks/>
              </p:cNvGrpSpPr>
              <p:nvPr/>
            </p:nvGrpSpPr>
            <p:grpSpPr bwMode="auto">
              <a:xfrm>
                <a:off x="4630" y="3002"/>
                <a:ext cx="846" cy="839"/>
                <a:chOff x="4630" y="3002"/>
                <a:chExt cx="846" cy="839"/>
              </a:xfrm>
            </p:grpSpPr>
            <p:pic>
              <p:nvPicPr>
                <p:cNvPr id="17490" name="Picture 19" descr="mediadas 4"/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10689" t="15111" r="12682" b="10310"/>
                <a:stretch>
                  <a:fillRect/>
                </a:stretch>
              </p:blipFill>
              <p:spPr bwMode="auto">
                <a:xfrm>
                  <a:off x="4630" y="3002"/>
                  <a:ext cx="846" cy="83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17491" name="Rectangle 20"/>
                <p:cNvSpPr>
                  <a:spLocks noChangeArrowheads="1"/>
                </p:cNvSpPr>
                <p:nvPr/>
              </p:nvSpPr>
              <p:spPr bwMode="auto">
                <a:xfrm>
                  <a:off x="4848" y="3504"/>
                  <a:ext cx="288" cy="144"/>
                </a:xfrm>
                <a:prstGeom prst="rect">
                  <a:avLst/>
                </a:prstGeom>
                <a:solidFill>
                  <a:srgbClr val="4D6B8D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lr>
                      <a:srgbClr val="000066"/>
                    </a:buClr>
                    <a:buFont typeface="Wingdings" pitchFamily="2" charset="2"/>
                    <a:buChar char="§"/>
                    <a:defRPr sz="2800">
                      <a:solidFill>
                        <a:schemeClr val="tx1"/>
                      </a:solidFill>
                      <a:latin typeface="Arial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lr>
                      <a:srgbClr val="5F5F5F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Font typeface="Arial" charset="0"/>
                    <a:buChar char="—"/>
                    <a:defRPr sz="1400">
                      <a:solidFill>
                        <a:schemeClr val="tx1"/>
                      </a:solidFill>
                      <a:latin typeface="Arial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Arial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ClrTx/>
                    <a:buFontTx/>
                    <a:buNone/>
                  </a:pPr>
                  <a:r>
                    <a:rPr lang="es-PA" altLang="en-US" sz="1400" b="1">
                      <a:solidFill>
                        <a:schemeClr val="bg1"/>
                      </a:solidFill>
                      <a:latin typeface="Tahoma" pitchFamily="34" charset="0"/>
                    </a:rPr>
                    <a:t>Draft</a:t>
                  </a:r>
                  <a:endParaRPr lang="en-US" altLang="en-US" sz="1400" b="1">
                    <a:solidFill>
                      <a:schemeClr val="bg1"/>
                    </a:solidFill>
                    <a:latin typeface="Tahoma" pitchFamily="34" charset="0"/>
                  </a:endParaRPr>
                </a:p>
              </p:txBody>
            </p:sp>
          </p:grpSp>
          <p:grpSp>
            <p:nvGrpSpPr>
              <p:cNvPr id="10" name="Group 21"/>
              <p:cNvGrpSpPr>
                <a:grpSpLocks/>
              </p:cNvGrpSpPr>
              <p:nvPr/>
            </p:nvGrpSpPr>
            <p:grpSpPr bwMode="auto">
              <a:xfrm>
                <a:off x="4658" y="3682"/>
                <a:ext cx="714" cy="138"/>
                <a:chOff x="358" y="1015"/>
                <a:chExt cx="714" cy="138"/>
              </a:xfrm>
            </p:grpSpPr>
            <p:pic>
              <p:nvPicPr>
                <p:cNvPr id="17485" name="Picture 22"/>
                <p:cNvPicPr>
                  <a:picLocks noChangeAspect="1" noChangeArrowheads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79102" t="38194" r="18066" b="58203"/>
                <a:stretch>
                  <a:fillRect/>
                </a:stretch>
              </p:blipFill>
              <p:spPr bwMode="auto">
                <a:xfrm>
                  <a:off x="358" y="1015"/>
                  <a:ext cx="144" cy="13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7486" name="Picture 23"/>
                <p:cNvPicPr>
                  <a:picLocks noChangeAspect="1" noChangeArrowheads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79102" t="38194" r="18066" b="58203"/>
                <a:stretch>
                  <a:fillRect/>
                </a:stretch>
              </p:blipFill>
              <p:spPr bwMode="auto">
                <a:xfrm>
                  <a:off x="502" y="1015"/>
                  <a:ext cx="144" cy="13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7487" name="Picture 24"/>
                <p:cNvPicPr>
                  <a:picLocks noChangeAspect="1" noChangeArrowheads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79102" t="38194" r="18066" b="58203"/>
                <a:stretch>
                  <a:fillRect/>
                </a:stretch>
              </p:blipFill>
              <p:spPr bwMode="auto">
                <a:xfrm>
                  <a:off x="644" y="1016"/>
                  <a:ext cx="144" cy="13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7488" name="Picture 25"/>
                <p:cNvPicPr>
                  <a:picLocks noChangeAspect="1" noChangeArrowheads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79102" t="38194" r="18066" b="58203"/>
                <a:stretch>
                  <a:fillRect/>
                </a:stretch>
              </p:blipFill>
              <p:spPr bwMode="auto">
                <a:xfrm>
                  <a:off x="786" y="1016"/>
                  <a:ext cx="144" cy="13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17489" name="Picture 26"/>
                <p:cNvPicPr>
                  <a:picLocks noChangeAspect="1" noChangeArrowheads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79102" t="38194" r="18066" b="58203"/>
                <a:stretch>
                  <a:fillRect/>
                </a:stretch>
              </p:blipFill>
              <p:spPr bwMode="auto">
                <a:xfrm>
                  <a:off x="928" y="1015"/>
                  <a:ext cx="144" cy="13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</p:grpSp>
        <p:sp>
          <p:nvSpPr>
            <p:cNvPr id="17482" name="Rectangle 27"/>
            <p:cNvSpPr>
              <a:spLocks noChangeArrowheads="1"/>
            </p:cNvSpPr>
            <p:nvPr/>
          </p:nvSpPr>
          <p:spPr bwMode="auto">
            <a:xfrm>
              <a:off x="4656" y="3676"/>
              <a:ext cx="791" cy="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lr>
                  <a:srgbClr val="000066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5F5F5F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—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FontTx/>
                <a:buNone/>
              </a:pPr>
              <a:r>
                <a:rPr lang="es-PA" altLang="en-US" sz="1000" b="1">
                  <a:solidFill>
                    <a:schemeClr val="bg1"/>
                  </a:solidFill>
                </a:rPr>
                <a:t>15.2 m (50’)</a:t>
              </a:r>
              <a:endParaRPr lang="en-US" altLang="en-US" sz="10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Group 30"/>
          <p:cNvGrpSpPr>
            <a:grpSpLocks/>
          </p:cNvGrpSpPr>
          <p:nvPr/>
        </p:nvGrpSpPr>
        <p:grpSpPr bwMode="auto">
          <a:xfrm>
            <a:off x="2890838" y="2336800"/>
            <a:ext cx="831850" cy="396875"/>
            <a:chOff x="1553" y="1093"/>
            <a:chExt cx="576" cy="293"/>
          </a:xfrm>
        </p:grpSpPr>
        <p:sp>
          <p:nvSpPr>
            <p:cNvPr id="17479" name="Line 31"/>
            <p:cNvSpPr>
              <a:spLocks noChangeShapeType="1"/>
            </p:cNvSpPr>
            <p:nvPr/>
          </p:nvSpPr>
          <p:spPr bwMode="auto">
            <a:xfrm>
              <a:off x="1576" y="1280"/>
              <a:ext cx="112" cy="64"/>
            </a:xfrm>
            <a:prstGeom prst="line">
              <a:avLst/>
            </a:prstGeom>
            <a:noFill/>
            <a:ln w="3175">
              <a:solidFill>
                <a:schemeClr val="bg1"/>
              </a:solidFill>
              <a:round/>
              <a:headEnd type="arrow" w="med" len="med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80" name="Text Box 32"/>
            <p:cNvSpPr txBox="1">
              <a:spLocks noChangeArrowheads="1"/>
            </p:cNvSpPr>
            <p:nvPr/>
          </p:nvSpPr>
          <p:spPr bwMode="auto">
            <a:xfrm rot="-1321792">
              <a:off x="1553" y="1093"/>
              <a:ext cx="576" cy="2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000066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5F5F5F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—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FontTx/>
                <a:buNone/>
              </a:pPr>
              <a:r>
                <a:rPr lang="es-PA" altLang="en-US" sz="1000" b="1"/>
                <a:t>32.3m (106’)</a:t>
              </a:r>
            </a:p>
          </p:txBody>
        </p:sp>
      </p:grpSp>
      <p:grpSp>
        <p:nvGrpSpPr>
          <p:cNvPr id="12" name="Group 33"/>
          <p:cNvGrpSpPr>
            <a:grpSpLocks/>
          </p:cNvGrpSpPr>
          <p:nvPr/>
        </p:nvGrpSpPr>
        <p:grpSpPr bwMode="auto">
          <a:xfrm>
            <a:off x="5122863" y="1722438"/>
            <a:ext cx="830262" cy="396875"/>
            <a:chOff x="3096" y="596"/>
            <a:chExt cx="576" cy="293"/>
          </a:xfrm>
        </p:grpSpPr>
        <p:sp>
          <p:nvSpPr>
            <p:cNvPr id="17477" name="Line 34"/>
            <p:cNvSpPr>
              <a:spLocks noChangeShapeType="1"/>
            </p:cNvSpPr>
            <p:nvPr/>
          </p:nvSpPr>
          <p:spPr bwMode="auto">
            <a:xfrm>
              <a:off x="3096" y="720"/>
              <a:ext cx="232" cy="52"/>
            </a:xfrm>
            <a:prstGeom prst="line">
              <a:avLst/>
            </a:prstGeom>
            <a:noFill/>
            <a:ln w="9525">
              <a:solidFill>
                <a:srgbClr val="06629A"/>
              </a:solidFill>
              <a:round/>
              <a:headEnd type="arrow" w="med" len="med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78" name="Text Box 35"/>
            <p:cNvSpPr txBox="1">
              <a:spLocks noChangeArrowheads="1"/>
            </p:cNvSpPr>
            <p:nvPr/>
          </p:nvSpPr>
          <p:spPr bwMode="auto">
            <a:xfrm>
              <a:off x="3096" y="596"/>
              <a:ext cx="576" cy="2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000066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5F5F5F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—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FontTx/>
                <a:buNone/>
              </a:pPr>
              <a:r>
                <a:rPr lang="es-PA" altLang="en-US" sz="1000" b="1"/>
                <a:t>33.5m (110’)</a:t>
              </a:r>
            </a:p>
          </p:txBody>
        </p:sp>
      </p:grpSp>
      <p:grpSp>
        <p:nvGrpSpPr>
          <p:cNvPr id="13" name="Group 36"/>
          <p:cNvGrpSpPr>
            <a:grpSpLocks/>
          </p:cNvGrpSpPr>
          <p:nvPr/>
        </p:nvGrpSpPr>
        <p:grpSpPr bwMode="auto">
          <a:xfrm>
            <a:off x="4305300" y="3508375"/>
            <a:ext cx="831850" cy="403225"/>
            <a:chOff x="2578" y="2002"/>
            <a:chExt cx="576" cy="298"/>
          </a:xfrm>
        </p:grpSpPr>
        <p:sp>
          <p:nvSpPr>
            <p:cNvPr id="17475" name="Line 37"/>
            <p:cNvSpPr>
              <a:spLocks noChangeShapeType="1"/>
            </p:cNvSpPr>
            <p:nvPr/>
          </p:nvSpPr>
          <p:spPr bwMode="auto">
            <a:xfrm>
              <a:off x="2608" y="2192"/>
              <a:ext cx="184" cy="108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 type="arrow" w="med" len="med"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76" name="Text Box 38"/>
            <p:cNvSpPr txBox="1">
              <a:spLocks noChangeArrowheads="1"/>
            </p:cNvSpPr>
            <p:nvPr/>
          </p:nvSpPr>
          <p:spPr bwMode="auto">
            <a:xfrm rot="-1265518">
              <a:off x="2578" y="2002"/>
              <a:ext cx="576" cy="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000066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5F5F5F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—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FontTx/>
                <a:buNone/>
              </a:pPr>
              <a:r>
                <a:rPr lang="es-PA" altLang="en-US" sz="1000" b="1"/>
                <a:t>49m (160’)</a:t>
              </a:r>
            </a:p>
          </p:txBody>
        </p:sp>
      </p:grpSp>
      <p:grpSp>
        <p:nvGrpSpPr>
          <p:cNvPr id="14" name="Group 39"/>
          <p:cNvGrpSpPr>
            <a:grpSpLocks/>
          </p:cNvGrpSpPr>
          <p:nvPr/>
        </p:nvGrpSpPr>
        <p:grpSpPr bwMode="auto">
          <a:xfrm>
            <a:off x="1539875" y="3667125"/>
            <a:ext cx="736600" cy="479425"/>
            <a:chOff x="612" y="2026"/>
            <a:chExt cx="510" cy="354"/>
          </a:xfrm>
        </p:grpSpPr>
        <p:sp>
          <p:nvSpPr>
            <p:cNvPr id="17472" name="Line 40"/>
            <p:cNvSpPr>
              <a:spLocks noChangeShapeType="1"/>
            </p:cNvSpPr>
            <p:nvPr/>
          </p:nvSpPr>
          <p:spPr bwMode="auto">
            <a:xfrm flipH="1">
              <a:off x="846" y="2026"/>
              <a:ext cx="0" cy="114"/>
            </a:xfrm>
            <a:prstGeom prst="line">
              <a:avLst/>
            </a:prstGeom>
            <a:noFill/>
            <a:ln w="9525">
              <a:solidFill>
                <a:srgbClr val="06629A"/>
              </a:solidFill>
              <a:round/>
              <a:headEnd type="arrow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73" name="Text Box 41"/>
            <p:cNvSpPr txBox="1">
              <a:spLocks noChangeArrowheads="1"/>
            </p:cNvSpPr>
            <p:nvPr/>
          </p:nvSpPr>
          <p:spPr bwMode="auto">
            <a:xfrm>
              <a:off x="612" y="2110"/>
              <a:ext cx="510" cy="2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000066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5F5F5F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—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FontTx/>
                <a:buNone/>
              </a:pPr>
              <a:r>
                <a:rPr lang="es-PA" altLang="en-US" sz="900" b="1"/>
                <a:t>12.8m </a:t>
              </a:r>
              <a:r>
                <a:rPr lang="es-PA" altLang="en-US" sz="900"/>
                <a:t>(42’)</a:t>
              </a:r>
            </a:p>
          </p:txBody>
        </p:sp>
        <p:sp>
          <p:nvSpPr>
            <p:cNvPr id="17474" name="Line 42"/>
            <p:cNvSpPr>
              <a:spLocks noChangeShapeType="1"/>
            </p:cNvSpPr>
            <p:nvPr/>
          </p:nvSpPr>
          <p:spPr bwMode="auto">
            <a:xfrm>
              <a:off x="846" y="2236"/>
              <a:ext cx="0" cy="96"/>
            </a:xfrm>
            <a:prstGeom prst="line">
              <a:avLst/>
            </a:prstGeom>
            <a:noFill/>
            <a:ln w="9525">
              <a:solidFill>
                <a:srgbClr val="06629A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5" name="Group 43"/>
          <p:cNvGrpSpPr>
            <a:grpSpLocks/>
          </p:cNvGrpSpPr>
          <p:nvPr/>
        </p:nvGrpSpPr>
        <p:grpSpPr bwMode="auto">
          <a:xfrm>
            <a:off x="2587625" y="1866900"/>
            <a:ext cx="1876425" cy="593725"/>
            <a:chOff x="1434" y="546"/>
            <a:chExt cx="1302" cy="437"/>
          </a:xfrm>
        </p:grpSpPr>
        <p:grpSp>
          <p:nvGrpSpPr>
            <p:cNvPr id="16" name="Group 44"/>
            <p:cNvGrpSpPr>
              <a:grpSpLocks/>
            </p:cNvGrpSpPr>
            <p:nvPr/>
          </p:nvGrpSpPr>
          <p:grpSpPr bwMode="auto">
            <a:xfrm>
              <a:off x="1434" y="674"/>
              <a:ext cx="989" cy="309"/>
              <a:chOff x="1434" y="674"/>
              <a:chExt cx="989" cy="309"/>
            </a:xfrm>
          </p:grpSpPr>
          <p:sp>
            <p:nvSpPr>
              <p:cNvPr id="17470" name="Line 45"/>
              <p:cNvSpPr>
                <a:spLocks noChangeShapeType="1"/>
              </p:cNvSpPr>
              <p:nvPr/>
            </p:nvSpPr>
            <p:spPr bwMode="auto">
              <a:xfrm rot="20958658" flipV="1">
                <a:off x="1434" y="911"/>
                <a:ext cx="384" cy="72"/>
              </a:xfrm>
              <a:prstGeom prst="line">
                <a:avLst/>
              </a:prstGeom>
              <a:noFill/>
              <a:ln w="9525">
                <a:solidFill>
                  <a:schemeClr val="bg1"/>
                </a:solidFill>
                <a:round/>
                <a:headEnd type="arrow" w="med" len="med"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71" name="Text Box 46"/>
              <p:cNvSpPr txBox="1">
                <a:spLocks noChangeArrowheads="1"/>
              </p:cNvSpPr>
              <p:nvPr/>
            </p:nvSpPr>
            <p:spPr bwMode="auto">
              <a:xfrm rot="-1217692">
                <a:off x="1746" y="674"/>
                <a:ext cx="677" cy="1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rgbClr val="000066"/>
                  </a:buClr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rgbClr val="5F5F5F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—"/>
                  <a:defRPr sz="1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ClrTx/>
                  <a:buFontTx/>
                  <a:buNone/>
                </a:pPr>
                <a:r>
                  <a:rPr lang="es-PA" altLang="en-US" sz="1000" b="1"/>
                  <a:t>294.1m (965’)</a:t>
                </a:r>
              </a:p>
            </p:txBody>
          </p:sp>
        </p:grpSp>
        <p:sp>
          <p:nvSpPr>
            <p:cNvPr id="17469" name="Line 47"/>
            <p:cNvSpPr>
              <a:spLocks noChangeShapeType="1"/>
            </p:cNvSpPr>
            <p:nvPr/>
          </p:nvSpPr>
          <p:spPr bwMode="auto">
            <a:xfrm rot="20958658" flipV="1">
              <a:off x="2352" y="546"/>
              <a:ext cx="384" cy="7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7" name="Group 48"/>
          <p:cNvGrpSpPr>
            <a:grpSpLocks/>
          </p:cNvGrpSpPr>
          <p:nvPr/>
        </p:nvGrpSpPr>
        <p:grpSpPr bwMode="auto">
          <a:xfrm>
            <a:off x="2916238" y="2500313"/>
            <a:ext cx="180975" cy="409575"/>
            <a:chOff x="1566" y="1166"/>
            <a:chExt cx="126" cy="302"/>
          </a:xfrm>
        </p:grpSpPr>
        <p:sp>
          <p:nvSpPr>
            <p:cNvPr id="17466" name="Line 49"/>
            <p:cNvSpPr>
              <a:spLocks noChangeShapeType="1"/>
            </p:cNvSpPr>
            <p:nvPr/>
          </p:nvSpPr>
          <p:spPr bwMode="auto">
            <a:xfrm flipH="1" flipV="1">
              <a:off x="1566" y="1166"/>
              <a:ext cx="2" cy="206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67" name="Line 50"/>
            <p:cNvSpPr>
              <a:spLocks noChangeShapeType="1"/>
            </p:cNvSpPr>
            <p:nvPr/>
          </p:nvSpPr>
          <p:spPr bwMode="auto">
            <a:xfrm flipH="1" flipV="1">
              <a:off x="1690" y="1262"/>
              <a:ext cx="2" cy="206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420" name="Line 51"/>
          <p:cNvSpPr>
            <a:spLocks noChangeShapeType="1"/>
          </p:cNvSpPr>
          <p:nvPr/>
        </p:nvSpPr>
        <p:spPr bwMode="auto">
          <a:xfrm flipH="1">
            <a:off x="2716213" y="2582863"/>
            <a:ext cx="17462" cy="354012"/>
          </a:xfrm>
          <a:prstGeom prst="line">
            <a:avLst/>
          </a:prstGeom>
          <a:noFill/>
          <a:ln w="9525">
            <a:solidFill>
              <a:schemeClr val="bg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7421" name="Line 52"/>
          <p:cNvSpPr>
            <a:spLocks noChangeShapeType="1"/>
          </p:cNvSpPr>
          <p:nvPr/>
        </p:nvSpPr>
        <p:spPr bwMode="auto">
          <a:xfrm flipH="1">
            <a:off x="4464050" y="1931988"/>
            <a:ext cx="0" cy="390525"/>
          </a:xfrm>
          <a:prstGeom prst="line">
            <a:avLst/>
          </a:prstGeom>
          <a:noFill/>
          <a:ln w="9525">
            <a:solidFill>
              <a:schemeClr val="bg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8" name="Group 53"/>
          <p:cNvGrpSpPr>
            <a:grpSpLocks/>
          </p:cNvGrpSpPr>
          <p:nvPr/>
        </p:nvGrpSpPr>
        <p:grpSpPr bwMode="auto">
          <a:xfrm>
            <a:off x="5122863" y="1760538"/>
            <a:ext cx="322262" cy="393700"/>
            <a:chOff x="3096" y="620"/>
            <a:chExt cx="224" cy="290"/>
          </a:xfrm>
        </p:grpSpPr>
        <p:sp>
          <p:nvSpPr>
            <p:cNvPr id="17464" name="Line 54"/>
            <p:cNvSpPr>
              <a:spLocks noChangeShapeType="1"/>
            </p:cNvSpPr>
            <p:nvPr/>
          </p:nvSpPr>
          <p:spPr bwMode="auto">
            <a:xfrm flipV="1">
              <a:off x="3096" y="620"/>
              <a:ext cx="0" cy="210"/>
            </a:xfrm>
            <a:prstGeom prst="line">
              <a:avLst/>
            </a:prstGeom>
            <a:noFill/>
            <a:ln w="9525">
              <a:solidFill>
                <a:srgbClr val="06629A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65" name="Line 55"/>
            <p:cNvSpPr>
              <a:spLocks noChangeShapeType="1"/>
            </p:cNvSpPr>
            <p:nvPr/>
          </p:nvSpPr>
          <p:spPr bwMode="auto">
            <a:xfrm flipV="1">
              <a:off x="3320" y="700"/>
              <a:ext cx="0" cy="210"/>
            </a:xfrm>
            <a:prstGeom prst="line">
              <a:avLst/>
            </a:prstGeom>
            <a:noFill/>
            <a:ln w="9525">
              <a:solidFill>
                <a:srgbClr val="06629A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9" name="Group 56"/>
          <p:cNvGrpSpPr>
            <a:grpSpLocks/>
          </p:cNvGrpSpPr>
          <p:nvPr/>
        </p:nvGrpSpPr>
        <p:grpSpPr bwMode="auto">
          <a:xfrm>
            <a:off x="2832100" y="3106738"/>
            <a:ext cx="2249488" cy="858837"/>
            <a:chOff x="1508" y="1613"/>
            <a:chExt cx="1560" cy="634"/>
          </a:xfrm>
        </p:grpSpPr>
        <p:sp>
          <p:nvSpPr>
            <p:cNvPr id="17461" name="Text Box 57"/>
            <p:cNvSpPr txBox="1">
              <a:spLocks noChangeArrowheads="1"/>
            </p:cNvSpPr>
            <p:nvPr/>
          </p:nvSpPr>
          <p:spPr bwMode="auto">
            <a:xfrm rot="-1327858">
              <a:off x="1976" y="1847"/>
              <a:ext cx="688" cy="2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rgbClr val="000066"/>
                </a:buClr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rgbClr val="5F5F5F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Font typeface="Arial" charset="0"/>
                <a:buChar char="—"/>
                <a:defRPr sz="14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Tx/>
                <a:buFontTx/>
                <a:buNone/>
              </a:pPr>
              <a:r>
                <a:rPr lang="es-PA" altLang="en-US" sz="1000" b="1"/>
                <a:t>304.8m (1000’)</a:t>
              </a:r>
            </a:p>
          </p:txBody>
        </p:sp>
        <p:sp>
          <p:nvSpPr>
            <p:cNvPr id="17462" name="Line 58"/>
            <p:cNvSpPr>
              <a:spLocks noChangeShapeType="1"/>
            </p:cNvSpPr>
            <p:nvPr/>
          </p:nvSpPr>
          <p:spPr bwMode="auto">
            <a:xfrm flipV="1">
              <a:off x="1508" y="2047"/>
              <a:ext cx="491" cy="20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 type="arrow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63" name="Line 59"/>
            <p:cNvSpPr>
              <a:spLocks noChangeShapeType="1"/>
            </p:cNvSpPr>
            <p:nvPr/>
          </p:nvSpPr>
          <p:spPr bwMode="auto">
            <a:xfrm flipV="1">
              <a:off x="2585" y="1613"/>
              <a:ext cx="483" cy="19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0" name="Group 60"/>
          <p:cNvGrpSpPr>
            <a:grpSpLocks/>
          </p:cNvGrpSpPr>
          <p:nvPr/>
        </p:nvGrpSpPr>
        <p:grpSpPr bwMode="auto">
          <a:xfrm>
            <a:off x="2827338" y="2368550"/>
            <a:ext cx="2254250" cy="1708150"/>
            <a:chOff x="1504" y="1068"/>
            <a:chExt cx="1564" cy="1260"/>
          </a:xfrm>
        </p:grpSpPr>
        <p:sp>
          <p:nvSpPr>
            <p:cNvPr id="17459" name="Line 61"/>
            <p:cNvSpPr>
              <a:spLocks noChangeShapeType="1"/>
            </p:cNvSpPr>
            <p:nvPr/>
          </p:nvSpPr>
          <p:spPr bwMode="auto">
            <a:xfrm flipH="1">
              <a:off x="3062" y="1068"/>
              <a:ext cx="6" cy="630"/>
            </a:xfrm>
            <a:prstGeom prst="line">
              <a:avLst/>
            </a:prstGeom>
            <a:noFill/>
            <a:ln w="9525">
              <a:solidFill>
                <a:srgbClr val="06629A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60" name="Line 62"/>
            <p:cNvSpPr>
              <a:spLocks noChangeShapeType="1"/>
            </p:cNvSpPr>
            <p:nvPr/>
          </p:nvSpPr>
          <p:spPr bwMode="auto">
            <a:xfrm flipH="1">
              <a:off x="1504" y="1794"/>
              <a:ext cx="12" cy="534"/>
            </a:xfrm>
            <a:prstGeom prst="line">
              <a:avLst/>
            </a:prstGeom>
            <a:noFill/>
            <a:ln w="9525">
              <a:solidFill>
                <a:srgbClr val="06629A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1" name="Group 63"/>
          <p:cNvGrpSpPr>
            <a:grpSpLocks/>
          </p:cNvGrpSpPr>
          <p:nvPr/>
        </p:nvGrpSpPr>
        <p:grpSpPr bwMode="auto">
          <a:xfrm>
            <a:off x="4117975" y="2795588"/>
            <a:ext cx="2555875" cy="874712"/>
            <a:chOff x="2448" y="1476"/>
            <a:chExt cx="1772" cy="646"/>
          </a:xfrm>
        </p:grpSpPr>
        <p:grpSp>
          <p:nvGrpSpPr>
            <p:cNvPr id="22" name="Group 64"/>
            <p:cNvGrpSpPr>
              <a:grpSpLocks/>
            </p:cNvGrpSpPr>
            <p:nvPr/>
          </p:nvGrpSpPr>
          <p:grpSpPr bwMode="auto">
            <a:xfrm>
              <a:off x="2448" y="1724"/>
              <a:ext cx="1168" cy="398"/>
              <a:chOff x="2448" y="1724"/>
              <a:chExt cx="1168" cy="398"/>
            </a:xfrm>
          </p:grpSpPr>
          <p:sp>
            <p:nvSpPr>
              <p:cNvPr id="17457" name="Text Box 65"/>
              <p:cNvSpPr txBox="1">
                <a:spLocks noChangeArrowheads="1"/>
              </p:cNvSpPr>
              <p:nvPr/>
            </p:nvSpPr>
            <p:spPr bwMode="auto">
              <a:xfrm rot="-1285562">
                <a:off x="2956" y="1724"/>
                <a:ext cx="660" cy="1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rgbClr val="000066"/>
                  </a:buClr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rgbClr val="5F5F5F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—"/>
                  <a:defRPr sz="1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ClrTx/>
                  <a:buFontTx/>
                  <a:buNone/>
                </a:pPr>
                <a:r>
                  <a:rPr lang="es-PA" altLang="en-US" sz="1000" b="1"/>
                  <a:t>366m (1200’)</a:t>
                </a:r>
              </a:p>
            </p:txBody>
          </p:sp>
          <p:sp>
            <p:nvSpPr>
              <p:cNvPr id="17458" name="Line 66"/>
              <p:cNvSpPr>
                <a:spLocks noChangeShapeType="1"/>
              </p:cNvSpPr>
              <p:nvPr/>
            </p:nvSpPr>
            <p:spPr bwMode="auto">
              <a:xfrm flipH="1">
                <a:off x="2448" y="1920"/>
                <a:ext cx="554" cy="202"/>
              </a:xfrm>
              <a:prstGeom prst="line">
                <a:avLst/>
              </a:prstGeom>
              <a:noFill/>
              <a:ln w="9525">
                <a:solidFill>
                  <a:schemeClr val="bg1"/>
                </a:solidFill>
                <a:round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7456" name="Line 67"/>
            <p:cNvSpPr>
              <a:spLocks noChangeShapeType="1"/>
            </p:cNvSpPr>
            <p:nvPr/>
          </p:nvSpPr>
          <p:spPr bwMode="auto">
            <a:xfrm flipH="1">
              <a:off x="3560" y="1476"/>
              <a:ext cx="660" cy="244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 type="arrow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3" name="Group 68"/>
          <p:cNvGrpSpPr>
            <a:grpSpLocks/>
          </p:cNvGrpSpPr>
          <p:nvPr/>
        </p:nvGrpSpPr>
        <p:grpSpPr bwMode="auto">
          <a:xfrm>
            <a:off x="4117975" y="2713038"/>
            <a:ext cx="2549525" cy="1420812"/>
            <a:chOff x="2448" y="1418"/>
            <a:chExt cx="1768" cy="1048"/>
          </a:xfrm>
        </p:grpSpPr>
        <p:sp>
          <p:nvSpPr>
            <p:cNvPr id="17453" name="Line 69"/>
            <p:cNvSpPr>
              <a:spLocks noChangeShapeType="1"/>
            </p:cNvSpPr>
            <p:nvPr/>
          </p:nvSpPr>
          <p:spPr bwMode="auto">
            <a:xfrm>
              <a:off x="2448" y="2076"/>
              <a:ext cx="0" cy="39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54" name="Line 70"/>
            <p:cNvSpPr>
              <a:spLocks noChangeShapeType="1"/>
            </p:cNvSpPr>
            <p:nvPr/>
          </p:nvSpPr>
          <p:spPr bwMode="auto">
            <a:xfrm>
              <a:off x="4216" y="1418"/>
              <a:ext cx="0" cy="35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4" name="Group 71"/>
          <p:cNvGrpSpPr>
            <a:grpSpLocks/>
          </p:cNvGrpSpPr>
          <p:nvPr/>
        </p:nvGrpSpPr>
        <p:grpSpPr bwMode="auto">
          <a:xfrm>
            <a:off x="4354513" y="3646488"/>
            <a:ext cx="254000" cy="477837"/>
            <a:chOff x="2612" y="2104"/>
            <a:chExt cx="176" cy="352"/>
          </a:xfrm>
        </p:grpSpPr>
        <p:sp>
          <p:nvSpPr>
            <p:cNvPr id="17451" name="Line 72"/>
            <p:cNvSpPr>
              <a:spLocks noChangeShapeType="1"/>
            </p:cNvSpPr>
            <p:nvPr/>
          </p:nvSpPr>
          <p:spPr bwMode="auto">
            <a:xfrm flipV="1">
              <a:off x="2612" y="2104"/>
              <a:ext cx="0" cy="240"/>
            </a:xfrm>
            <a:prstGeom prst="line">
              <a:avLst/>
            </a:prstGeom>
            <a:noFill/>
            <a:ln w="9525">
              <a:solidFill>
                <a:srgbClr val="06629A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52" name="Line 73"/>
            <p:cNvSpPr>
              <a:spLocks noChangeShapeType="1"/>
            </p:cNvSpPr>
            <p:nvPr/>
          </p:nvSpPr>
          <p:spPr bwMode="auto">
            <a:xfrm flipV="1">
              <a:off x="2788" y="2216"/>
              <a:ext cx="0" cy="240"/>
            </a:xfrm>
            <a:prstGeom prst="line">
              <a:avLst/>
            </a:prstGeom>
            <a:noFill/>
            <a:ln w="9525">
              <a:solidFill>
                <a:srgbClr val="06629A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5" name="Group 74"/>
          <p:cNvGrpSpPr>
            <a:grpSpLocks/>
          </p:cNvGrpSpPr>
          <p:nvPr/>
        </p:nvGrpSpPr>
        <p:grpSpPr bwMode="auto">
          <a:xfrm>
            <a:off x="4484688" y="3435350"/>
            <a:ext cx="2895600" cy="2243138"/>
            <a:chOff x="2702" y="1948"/>
            <a:chExt cx="2008" cy="1655"/>
          </a:xfrm>
        </p:grpSpPr>
        <p:sp>
          <p:nvSpPr>
            <p:cNvPr id="17449" name="Line 75"/>
            <p:cNvSpPr>
              <a:spLocks noChangeShapeType="1"/>
            </p:cNvSpPr>
            <p:nvPr/>
          </p:nvSpPr>
          <p:spPr bwMode="auto">
            <a:xfrm flipH="1">
              <a:off x="4699" y="1948"/>
              <a:ext cx="11" cy="826"/>
            </a:xfrm>
            <a:prstGeom prst="line">
              <a:avLst/>
            </a:prstGeom>
            <a:noFill/>
            <a:ln w="9525">
              <a:solidFill>
                <a:srgbClr val="06629A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7450" name="Line 76"/>
            <p:cNvSpPr>
              <a:spLocks noChangeShapeType="1"/>
            </p:cNvSpPr>
            <p:nvPr/>
          </p:nvSpPr>
          <p:spPr bwMode="auto">
            <a:xfrm flipH="1">
              <a:off x="2702" y="2877"/>
              <a:ext cx="6" cy="726"/>
            </a:xfrm>
            <a:prstGeom prst="line">
              <a:avLst/>
            </a:prstGeom>
            <a:noFill/>
            <a:ln w="9525">
              <a:solidFill>
                <a:srgbClr val="06629A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6" name="Group 77"/>
          <p:cNvGrpSpPr>
            <a:grpSpLocks/>
          </p:cNvGrpSpPr>
          <p:nvPr/>
        </p:nvGrpSpPr>
        <p:grpSpPr bwMode="auto">
          <a:xfrm>
            <a:off x="4486275" y="4421188"/>
            <a:ext cx="2887663" cy="1177925"/>
            <a:chOff x="2703" y="2676"/>
            <a:chExt cx="2003" cy="868"/>
          </a:xfrm>
        </p:grpSpPr>
        <p:grpSp>
          <p:nvGrpSpPr>
            <p:cNvPr id="27" name="Group 78"/>
            <p:cNvGrpSpPr>
              <a:grpSpLocks/>
            </p:cNvGrpSpPr>
            <p:nvPr/>
          </p:nvGrpSpPr>
          <p:grpSpPr bwMode="auto">
            <a:xfrm>
              <a:off x="2703" y="3021"/>
              <a:ext cx="1433" cy="523"/>
              <a:chOff x="2703" y="3001"/>
              <a:chExt cx="1433" cy="523"/>
            </a:xfrm>
          </p:grpSpPr>
          <p:sp>
            <p:nvSpPr>
              <p:cNvPr id="17447" name="Text Box 79"/>
              <p:cNvSpPr txBox="1">
                <a:spLocks noChangeArrowheads="1"/>
              </p:cNvSpPr>
              <p:nvPr/>
            </p:nvSpPr>
            <p:spPr bwMode="auto">
              <a:xfrm rot="-1417981">
                <a:off x="3291" y="3001"/>
                <a:ext cx="845" cy="1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rgbClr val="000066"/>
                  </a:buClr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rgbClr val="5F5F5F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—"/>
                  <a:defRPr sz="1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ClrTx/>
                  <a:buFontTx/>
                  <a:buNone/>
                </a:pPr>
                <a:r>
                  <a:rPr lang="es-PA" altLang="en-US" sz="1000" b="1"/>
                  <a:t>427m (1400’)</a:t>
                </a:r>
              </a:p>
            </p:txBody>
          </p:sp>
          <p:sp>
            <p:nvSpPr>
              <p:cNvPr id="17448" name="Line 80"/>
              <p:cNvSpPr>
                <a:spLocks noChangeShapeType="1"/>
              </p:cNvSpPr>
              <p:nvPr/>
            </p:nvSpPr>
            <p:spPr bwMode="auto">
              <a:xfrm flipV="1">
                <a:off x="2703" y="3194"/>
                <a:ext cx="755" cy="330"/>
              </a:xfrm>
              <a:prstGeom prst="line">
                <a:avLst/>
              </a:prstGeom>
              <a:noFill/>
              <a:ln w="9525">
                <a:solidFill>
                  <a:schemeClr val="bg1"/>
                </a:solidFill>
                <a:round/>
                <a:headEnd type="arrow" w="med" len="med"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7446" name="Line 81"/>
            <p:cNvSpPr>
              <a:spLocks noChangeShapeType="1"/>
            </p:cNvSpPr>
            <p:nvPr/>
          </p:nvSpPr>
          <p:spPr bwMode="auto">
            <a:xfrm flipV="1">
              <a:off x="3971" y="2676"/>
              <a:ext cx="735" cy="315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8" name="Group 82"/>
          <p:cNvGrpSpPr>
            <a:grpSpLocks/>
          </p:cNvGrpSpPr>
          <p:nvPr/>
        </p:nvGrpSpPr>
        <p:grpSpPr bwMode="auto">
          <a:xfrm>
            <a:off x="2846388" y="4811713"/>
            <a:ext cx="885825" cy="246062"/>
            <a:chOff x="1584" y="2976"/>
            <a:chExt cx="629" cy="169"/>
          </a:xfrm>
        </p:grpSpPr>
        <p:grpSp>
          <p:nvGrpSpPr>
            <p:cNvPr id="29" name="Group 83"/>
            <p:cNvGrpSpPr>
              <a:grpSpLocks/>
            </p:cNvGrpSpPr>
            <p:nvPr/>
          </p:nvGrpSpPr>
          <p:grpSpPr bwMode="auto">
            <a:xfrm>
              <a:off x="1584" y="2976"/>
              <a:ext cx="629" cy="169"/>
              <a:chOff x="1584" y="2976"/>
              <a:chExt cx="629" cy="169"/>
            </a:xfrm>
          </p:grpSpPr>
          <p:sp>
            <p:nvSpPr>
              <p:cNvPr id="17443" name="Text Box 84"/>
              <p:cNvSpPr txBox="1">
                <a:spLocks noChangeArrowheads="1"/>
              </p:cNvSpPr>
              <p:nvPr/>
            </p:nvSpPr>
            <p:spPr bwMode="auto">
              <a:xfrm>
                <a:off x="1637" y="2986"/>
                <a:ext cx="576" cy="1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rgbClr val="000066"/>
                  </a:buClr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rgbClr val="5F5F5F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—"/>
                  <a:defRPr sz="1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ClrTx/>
                  <a:buFontTx/>
                  <a:buNone/>
                </a:pPr>
                <a:r>
                  <a:rPr lang="es-PA" altLang="en-US" sz="900" b="1"/>
                  <a:t>55m </a:t>
                </a:r>
                <a:r>
                  <a:rPr lang="es-PA" altLang="en-US" sz="900"/>
                  <a:t>(180’)</a:t>
                </a:r>
              </a:p>
            </p:txBody>
          </p:sp>
          <p:sp>
            <p:nvSpPr>
              <p:cNvPr id="17444" name="Line 85"/>
              <p:cNvSpPr>
                <a:spLocks noChangeShapeType="1"/>
              </p:cNvSpPr>
              <p:nvPr/>
            </p:nvSpPr>
            <p:spPr bwMode="auto">
              <a:xfrm flipH="1" flipV="1">
                <a:off x="1584" y="2976"/>
                <a:ext cx="130" cy="41"/>
              </a:xfrm>
              <a:prstGeom prst="line">
                <a:avLst/>
              </a:prstGeom>
              <a:noFill/>
              <a:ln w="9525">
                <a:solidFill>
                  <a:srgbClr val="06629A"/>
                </a:solidFill>
                <a:round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7442" name="Line 86"/>
            <p:cNvSpPr>
              <a:spLocks noChangeShapeType="1"/>
            </p:cNvSpPr>
            <p:nvPr/>
          </p:nvSpPr>
          <p:spPr bwMode="auto">
            <a:xfrm flipH="1" flipV="1">
              <a:off x="1957" y="3102"/>
              <a:ext cx="130" cy="41"/>
            </a:xfrm>
            <a:prstGeom prst="line">
              <a:avLst/>
            </a:prstGeom>
            <a:noFill/>
            <a:ln w="9525">
              <a:solidFill>
                <a:srgbClr val="06629A"/>
              </a:solidFill>
              <a:round/>
              <a:headEnd type="arrow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0" name="Group 87"/>
          <p:cNvGrpSpPr>
            <a:grpSpLocks/>
          </p:cNvGrpSpPr>
          <p:nvPr/>
        </p:nvGrpSpPr>
        <p:grpSpPr bwMode="auto">
          <a:xfrm>
            <a:off x="1811338" y="5330825"/>
            <a:ext cx="735012" cy="595313"/>
            <a:chOff x="848" y="3346"/>
            <a:chExt cx="510" cy="440"/>
          </a:xfrm>
        </p:grpSpPr>
        <p:grpSp>
          <p:nvGrpSpPr>
            <p:cNvPr id="31" name="Group 88"/>
            <p:cNvGrpSpPr>
              <a:grpSpLocks/>
            </p:cNvGrpSpPr>
            <p:nvPr/>
          </p:nvGrpSpPr>
          <p:grpSpPr bwMode="auto">
            <a:xfrm>
              <a:off x="848" y="3346"/>
              <a:ext cx="510" cy="412"/>
              <a:chOff x="848" y="3346"/>
              <a:chExt cx="510" cy="412"/>
            </a:xfrm>
          </p:grpSpPr>
          <p:sp>
            <p:nvSpPr>
              <p:cNvPr id="17439" name="Line 89"/>
              <p:cNvSpPr>
                <a:spLocks noChangeShapeType="1"/>
              </p:cNvSpPr>
              <p:nvPr/>
            </p:nvSpPr>
            <p:spPr bwMode="auto">
              <a:xfrm>
                <a:off x="1104" y="3346"/>
                <a:ext cx="0" cy="144"/>
              </a:xfrm>
              <a:prstGeom prst="line">
                <a:avLst/>
              </a:prstGeom>
              <a:noFill/>
              <a:ln w="9525">
                <a:solidFill>
                  <a:srgbClr val="06629A"/>
                </a:solidFill>
                <a:round/>
                <a:headEnd type="arrow" w="med" len="med"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440" name="Text Box 90"/>
              <p:cNvSpPr txBox="1">
                <a:spLocks noChangeArrowheads="1"/>
              </p:cNvSpPr>
              <p:nvPr/>
            </p:nvSpPr>
            <p:spPr bwMode="auto">
              <a:xfrm>
                <a:off x="848" y="3486"/>
                <a:ext cx="510" cy="2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rgbClr val="000066"/>
                  </a:buClr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rgbClr val="5F5F5F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charset="0"/>
                  <a:buChar char="—"/>
                  <a:defRPr sz="14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>
                  <a:spcBef>
                    <a:spcPct val="50000"/>
                  </a:spcBef>
                  <a:buClrTx/>
                  <a:buFontTx/>
                  <a:buNone/>
                </a:pPr>
                <a:r>
                  <a:rPr lang="es-PA" altLang="en-US" sz="900" b="1"/>
                  <a:t>18.3m </a:t>
                </a:r>
                <a:r>
                  <a:rPr lang="es-PA" altLang="en-US" sz="900"/>
                  <a:t>(60’)</a:t>
                </a:r>
              </a:p>
            </p:txBody>
          </p:sp>
        </p:grpSp>
        <p:sp>
          <p:nvSpPr>
            <p:cNvPr id="17438" name="Line 91"/>
            <p:cNvSpPr>
              <a:spLocks noChangeShapeType="1"/>
            </p:cNvSpPr>
            <p:nvPr/>
          </p:nvSpPr>
          <p:spPr bwMode="auto">
            <a:xfrm>
              <a:off x="1104" y="3642"/>
              <a:ext cx="0" cy="144"/>
            </a:xfrm>
            <a:prstGeom prst="line">
              <a:avLst/>
            </a:prstGeom>
            <a:noFill/>
            <a:ln w="9525">
              <a:solidFill>
                <a:srgbClr val="06629A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432" name="Text Box 92"/>
          <p:cNvSpPr txBox="1">
            <a:spLocks noChangeArrowheads="1"/>
          </p:cNvSpPr>
          <p:nvPr/>
        </p:nvSpPr>
        <p:spPr bwMode="auto">
          <a:xfrm>
            <a:off x="381000" y="6126163"/>
            <a:ext cx="193833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00066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5F5F5F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—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800" b="1" dirty="0">
                <a:solidFill>
                  <a:srgbClr val="FFFF00"/>
                </a:solidFill>
              </a:rPr>
              <a:t>*Courtesy of Panama Canal Authority</a:t>
            </a:r>
          </a:p>
        </p:txBody>
      </p:sp>
      <p:sp>
        <p:nvSpPr>
          <p:cNvPr id="17433" name="Rectangle 94"/>
          <p:cNvSpPr>
            <a:spLocks noGrp="1" noChangeArrowheads="1"/>
          </p:cNvSpPr>
          <p:nvPr>
            <p:ph type="title"/>
          </p:nvPr>
        </p:nvSpPr>
        <p:spPr>
          <a:xfrm>
            <a:off x="2270234" y="0"/>
            <a:ext cx="6873766" cy="1143000"/>
          </a:xfrm>
        </p:spPr>
        <p:txBody>
          <a:bodyPr/>
          <a:lstStyle/>
          <a:p>
            <a:pPr algn="ctr" eaLnBrk="1" hangingPunct="1"/>
            <a:r>
              <a:rPr lang="en-US" altLang="en-US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Panama Canal is a Game Changer </a:t>
            </a:r>
            <a:br>
              <a:rPr lang="en-US" altLang="en-US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altLang="en-US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 the Port Industry </a:t>
            </a:r>
          </a:p>
        </p:txBody>
      </p:sp>
      <p:sp>
        <p:nvSpPr>
          <p:cNvPr id="2" name="Rectangle 1"/>
          <p:cNvSpPr/>
          <p:nvPr/>
        </p:nvSpPr>
        <p:spPr>
          <a:xfrm>
            <a:off x="6130730" y="1623987"/>
            <a:ext cx="2499274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Current Locks</a:t>
            </a:r>
          </a:p>
          <a:p>
            <a:pPr algn="ctr">
              <a:defRPr/>
            </a:pPr>
            <a:r>
              <a:rPr lang="en-US" sz="1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Vessel Max: 4,800 TEUs</a:t>
            </a:r>
          </a:p>
        </p:txBody>
      </p:sp>
      <p:sp>
        <p:nvSpPr>
          <p:cNvPr id="96" name="Rectangle 95"/>
          <p:cNvSpPr/>
          <p:nvPr/>
        </p:nvSpPr>
        <p:spPr>
          <a:xfrm>
            <a:off x="5943435" y="5625902"/>
            <a:ext cx="2613088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New Locks</a:t>
            </a:r>
          </a:p>
          <a:p>
            <a:pPr algn="ctr">
              <a:defRPr/>
            </a:pPr>
            <a:r>
              <a:rPr lang="en-US" sz="1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Vessel Max: 12,600 TEUs</a:t>
            </a:r>
          </a:p>
        </p:txBody>
      </p:sp>
      <p:sp>
        <p:nvSpPr>
          <p:cNvPr id="17436" name="Slide Number Placeholder 6"/>
          <p:cNvSpPr txBox="1">
            <a:spLocks noGrp="1"/>
          </p:cNvSpPr>
          <p:nvPr/>
        </p:nvSpPr>
        <p:spPr bwMode="auto">
          <a:xfrm>
            <a:off x="6854825" y="6337300"/>
            <a:ext cx="187007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00066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5F5F5F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—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26EBDA4C-ADFA-46A6-98E4-63F05FCCD0D4}" type="slidenum">
              <a:rPr lang="ja-JP" altLang="en-US" sz="1400">
                <a:ea typeface="MS PGothic" pitchFamily="34" charset="-128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17</a:t>
            </a:fld>
            <a:endParaRPr lang="en-US" altLang="ja-JP" sz="1400">
              <a:ea typeface="MS PGothic" pitchFamily="34" charset="-128"/>
            </a:endParaRPr>
          </a:p>
        </p:txBody>
      </p:sp>
      <p:pic>
        <p:nvPicPr>
          <p:cNvPr id="95" name="Picture 94" descr="imagesCALGZ588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60021" y="272500"/>
            <a:ext cx="1773240" cy="6418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93939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3"/>
          <p:cNvSpPr txBox="1">
            <a:spLocks noChangeArrowheads="1"/>
          </p:cNvSpPr>
          <p:nvPr/>
        </p:nvSpPr>
        <p:spPr bwMode="auto">
          <a:xfrm>
            <a:off x="6140669" y="1162050"/>
            <a:ext cx="2362200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00066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5F5F5F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—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6000" b="1" dirty="0"/>
              <a:t>85%</a:t>
            </a:r>
          </a:p>
        </p:txBody>
      </p:sp>
      <p:sp>
        <p:nvSpPr>
          <p:cNvPr id="18435" name="Text Box 4"/>
          <p:cNvSpPr txBox="1">
            <a:spLocks noChangeArrowheads="1"/>
          </p:cNvSpPr>
          <p:nvPr/>
        </p:nvSpPr>
        <p:spPr bwMode="auto">
          <a:xfrm>
            <a:off x="6140669" y="2114550"/>
            <a:ext cx="2209800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00066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5F5F5F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—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000" dirty="0"/>
              <a:t>of ship capacity on order is for </a:t>
            </a:r>
            <a:r>
              <a:rPr lang="en-US" altLang="en-US" sz="2000" b="1" dirty="0"/>
              <a:t>post-</a:t>
            </a:r>
            <a:r>
              <a:rPr lang="en-US" altLang="en-US" sz="2000" b="1" dirty="0" err="1"/>
              <a:t>Panamax</a:t>
            </a:r>
            <a:r>
              <a:rPr lang="en-US" altLang="en-US" sz="2000" dirty="0"/>
              <a:t> ships. </a:t>
            </a:r>
          </a:p>
        </p:txBody>
      </p:sp>
      <p:sp>
        <p:nvSpPr>
          <p:cNvPr id="18436" name="Slide Number Placeholder 6"/>
          <p:cNvSpPr txBox="1">
            <a:spLocks noGrp="1"/>
          </p:cNvSpPr>
          <p:nvPr/>
        </p:nvSpPr>
        <p:spPr bwMode="auto">
          <a:xfrm>
            <a:off x="6854825" y="6337300"/>
            <a:ext cx="187007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00066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5F5F5F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—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4A6CF56D-36BA-4F40-A550-FEE85810D8B3}" type="slidenum">
              <a:rPr lang="ja-JP" altLang="en-US" sz="1400">
                <a:ea typeface="MS PGothic" pitchFamily="34" charset="-128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18</a:t>
            </a:fld>
            <a:endParaRPr lang="en-US" altLang="ja-JP" sz="1400" dirty="0">
              <a:ea typeface="MS PGothic" pitchFamily="34" charset="-128"/>
            </a:endParaRPr>
          </a:p>
        </p:txBody>
      </p:sp>
      <p:sp>
        <p:nvSpPr>
          <p:cNvPr id="18437" name="Rectangle 3"/>
          <p:cNvSpPr>
            <a:spLocks noChangeArrowheads="1"/>
          </p:cNvSpPr>
          <p:nvPr/>
        </p:nvSpPr>
        <p:spPr bwMode="auto">
          <a:xfrm>
            <a:off x="352425" y="6154738"/>
            <a:ext cx="22987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rgbClr val="000066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5F5F5F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—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1000" b="1" i="1"/>
              <a:t>Source: Alphaliner November 2013</a:t>
            </a:r>
          </a:p>
        </p:txBody>
      </p:sp>
      <p:pic>
        <p:nvPicPr>
          <p:cNvPr id="18438" name="Picture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679" t="34900" r="4056" b="23022"/>
          <a:stretch>
            <a:fillRect/>
          </a:stretch>
        </p:blipFill>
        <p:spPr bwMode="auto">
          <a:xfrm>
            <a:off x="555296" y="1844566"/>
            <a:ext cx="5119688" cy="42632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imagesCALGZ58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0021" y="272500"/>
            <a:ext cx="1773240" cy="6418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679548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6"/>
          <p:cNvSpPr txBox="1">
            <a:spLocks noGrp="1"/>
          </p:cNvSpPr>
          <p:nvPr/>
        </p:nvSpPr>
        <p:spPr bwMode="auto">
          <a:xfrm>
            <a:off x="6854825" y="6337300"/>
            <a:ext cx="187007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00066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5F5F5F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—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4A6CF56D-36BA-4F40-A550-FEE85810D8B3}" type="slidenum">
              <a:rPr lang="ja-JP" altLang="en-US" sz="1400">
                <a:ea typeface="MS PGothic" pitchFamily="34" charset="-128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19</a:t>
            </a:fld>
            <a:endParaRPr lang="en-US" altLang="ja-JP" sz="1400" dirty="0">
              <a:ea typeface="MS PGothic" pitchFamily="34" charset="-128"/>
            </a:endParaRPr>
          </a:p>
        </p:txBody>
      </p:sp>
      <p:pic>
        <p:nvPicPr>
          <p:cNvPr id="6" name="Picture 5" descr="imagesCALGZ58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0021" y="272500"/>
            <a:ext cx="1773240" cy="6418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2490951" y="407463"/>
            <a:ext cx="6211613" cy="46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lvl="0" algn="ctr"/>
            <a:r>
              <a:rPr lang="en-US" altLang="en-US" sz="2400" b="0" i="1" dirty="0" smtClean="0">
                <a:solidFill>
                  <a:srgbClr val="FF0000"/>
                </a:solidFill>
              </a:rPr>
              <a:t>Results of Operations</a:t>
            </a:r>
            <a:br>
              <a:rPr lang="en-US" altLang="en-US" sz="2400" b="0" i="1" dirty="0" smtClean="0">
                <a:solidFill>
                  <a:srgbClr val="FF0000"/>
                </a:solidFill>
              </a:rPr>
            </a:br>
            <a:r>
              <a:rPr lang="en-US" altLang="en-US" sz="2400" b="0" dirty="0" smtClean="0">
                <a:solidFill>
                  <a:srgbClr val="FF0000"/>
                </a:solidFill>
              </a:rPr>
              <a:t>For Period Ending March 31, 2014</a:t>
            </a:r>
            <a:endParaRPr kumimoji="0" lang="en-US" altLang="en-US" sz="2400" b="0" i="1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Line 3"/>
          <p:cNvSpPr>
            <a:spLocks noChangeShapeType="1"/>
          </p:cNvSpPr>
          <p:nvPr/>
        </p:nvSpPr>
        <p:spPr bwMode="auto">
          <a:xfrm>
            <a:off x="865952" y="1405121"/>
            <a:ext cx="7315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</p:txBody>
      </p:sp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965" y="2159876"/>
            <a:ext cx="8198069" cy="34368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3513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174733"/>
            <a:ext cx="8229600" cy="35455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2490951" y="407463"/>
            <a:ext cx="6211613" cy="468312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sz="2400" i="1" dirty="0" smtClean="0">
                <a:solidFill>
                  <a:srgbClr val="FF0000"/>
                </a:solidFill>
              </a:rPr>
              <a:t>Pier Container Volumes – </a:t>
            </a:r>
            <a:r>
              <a:rPr lang="en-US" altLang="en-US" sz="2400" b="0" i="1" dirty="0" smtClean="0">
                <a:solidFill>
                  <a:srgbClr val="FF0000"/>
                </a:solidFill>
              </a:rPr>
              <a:t>FY2010 thru FY2014 (FYTD - March)</a:t>
            </a:r>
          </a:p>
        </p:txBody>
      </p:sp>
      <p:sp>
        <p:nvSpPr>
          <p:cNvPr id="6" name="Line 3"/>
          <p:cNvSpPr>
            <a:spLocks noChangeShapeType="1"/>
          </p:cNvSpPr>
          <p:nvPr/>
        </p:nvSpPr>
        <p:spPr bwMode="auto">
          <a:xfrm>
            <a:off x="865952" y="1405121"/>
            <a:ext cx="7315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 dirty="0"/>
          </a:p>
        </p:txBody>
      </p:sp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4358014" y="1504696"/>
            <a:ext cx="3871913" cy="34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27924" tIns="63966" rIns="127924" bIns="63966">
            <a:spAutoFit/>
          </a:bodyPr>
          <a:lstStyle>
            <a:lvl1pPr defTabSz="1277938" eaLnBrk="0" hangingPunct="0">
              <a:defRPr sz="13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defTabSz="1277938" eaLnBrk="0" hangingPunct="0">
              <a:defRPr sz="1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defTabSz="1277938" eaLnBrk="0" hangingPunct="0">
              <a:defRPr sz="13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defTabSz="1277938" eaLnBrk="0" hangingPunct="0">
              <a:defRPr sz="13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defTabSz="1277938" eaLnBrk="0" hangingPunct="0">
              <a:defRPr sz="13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1277938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US" altLang="en-US" sz="1400" i="1" dirty="0" smtClean="0">
                <a:solidFill>
                  <a:srgbClr val="000000"/>
                </a:solidFill>
              </a:rPr>
              <a:t>FY2014 </a:t>
            </a:r>
            <a:r>
              <a:rPr lang="en-US" altLang="en-US" sz="1400" i="1" dirty="0">
                <a:solidFill>
                  <a:srgbClr val="000000"/>
                </a:solidFill>
              </a:rPr>
              <a:t>volumes are over </a:t>
            </a:r>
            <a:r>
              <a:rPr lang="en-US" altLang="en-US" sz="1400" i="1" dirty="0" smtClean="0">
                <a:solidFill>
                  <a:srgbClr val="000000"/>
                </a:solidFill>
              </a:rPr>
              <a:t>FY2013 </a:t>
            </a:r>
            <a:r>
              <a:rPr lang="en-US" altLang="en-US" sz="1400" i="1" dirty="0">
                <a:solidFill>
                  <a:srgbClr val="000000"/>
                </a:solidFill>
              </a:rPr>
              <a:t>by </a:t>
            </a:r>
            <a:r>
              <a:rPr lang="en-US" altLang="en-US" sz="1400" b="1" i="1" u="sng" dirty="0" smtClean="0">
                <a:solidFill>
                  <a:srgbClr val="000000"/>
                </a:solidFill>
              </a:rPr>
              <a:t>4.7%.</a:t>
            </a:r>
            <a:endParaRPr lang="en-US" altLang="en-US" sz="1400" b="1" i="1" u="sng" dirty="0">
              <a:solidFill>
                <a:srgbClr val="000000"/>
              </a:solidFill>
            </a:endParaRPr>
          </a:p>
        </p:txBody>
      </p:sp>
      <p:sp>
        <p:nvSpPr>
          <p:cNvPr id="8" name="Slide Number Placeholder 6"/>
          <p:cNvSpPr txBox="1">
            <a:spLocks noGrp="1"/>
          </p:cNvSpPr>
          <p:nvPr/>
        </p:nvSpPr>
        <p:spPr bwMode="auto">
          <a:xfrm>
            <a:off x="6854825" y="6337300"/>
            <a:ext cx="187007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rgbClr val="000066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5F5F5F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—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4A6CF56D-36BA-4F40-A550-FEE85810D8B3}" type="slidenum">
              <a:rPr lang="ja-JP" altLang="en-US" sz="1400">
                <a:ea typeface="MS PGothic" pitchFamily="34" charset="-128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20</a:t>
            </a:fld>
            <a:endParaRPr lang="en-US" altLang="ja-JP" sz="1400" dirty="0">
              <a:ea typeface="MS PGothic" pitchFamily="34" charset="-128"/>
            </a:endParaRPr>
          </a:p>
        </p:txBody>
      </p:sp>
      <p:pic>
        <p:nvPicPr>
          <p:cNvPr id="9" name="Picture 8" descr="imagesCALGZ58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0021" y="272500"/>
            <a:ext cx="1773240" cy="6418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79738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76200" y="1476744"/>
            <a:ext cx="88392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Charleston Harbor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Post 45 Deepening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Feasibility Study</a:t>
            </a:r>
            <a:r>
              <a:rPr kumimoji="0" lang="en-US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kumimoji="0" lang="en-US" sz="4400" b="1" i="1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il_fullxfull_373573585_fu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0" y="2494722"/>
            <a:ext cx="9074426" cy="2504661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E42209-F21F-4F21-9BAC-25E8A8A5AA4D}" type="slidenum">
              <a:rPr lang="en-US" smtClean="0">
                <a:solidFill>
                  <a:srgbClr val="000000"/>
                </a:solidFill>
              </a:rPr>
              <a:pPr/>
              <a:t>22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6" name="Picture 5" descr="Animated-Border-Marque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881" y="127829"/>
            <a:ext cx="8590298" cy="1432617"/>
          </a:xfrm>
          <a:prstGeom prst="rect">
            <a:avLst/>
          </a:prstGeom>
        </p:spPr>
      </p:pic>
      <p:pic>
        <p:nvPicPr>
          <p:cNvPr id="5" name="Content Placeholder 4" descr="Charleston-cinamas.pn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rcRect r="12046"/>
          <a:stretch>
            <a:fillRect/>
          </a:stretch>
        </p:blipFill>
        <p:spPr>
          <a:xfrm>
            <a:off x="452230" y="337934"/>
            <a:ext cx="8239539" cy="99322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1031584" y="1546443"/>
            <a:ext cx="7070647" cy="4598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This summer’s most anticipated blockbuster…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roadway" pitchFamily="82" charset="0"/>
              </a:rPr>
              <a:t>Post 45 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sz="40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Broadway" pitchFamily="82" charset="0"/>
              </a:rPr>
              <a:t>Draft Feasibility Report and EIS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en-US" sz="1000" b="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en-US" sz="1200" b="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Exclusive public showing at Mark Clark Hall on The Citadel’s Mark Clark Auditorium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3" name="Picture 12" descr="post45log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85823" y="4835733"/>
            <a:ext cx="1172354" cy="795330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9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11326-red-curtain-curta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9144001" cy="6858001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E42209-F21F-4F21-9BAC-25E8A8A5AA4D}" type="slidenum">
              <a:rPr lang="en-US" smtClean="0">
                <a:solidFill>
                  <a:srgbClr val="000000"/>
                </a:solidFill>
              </a:rPr>
              <a:pPr/>
              <a:t>23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1729408" y="2753134"/>
            <a:ext cx="5685183" cy="3886200"/>
          </a:xfrm>
        </p:spPr>
        <p:txBody>
          <a:bodyPr/>
          <a:lstStyle/>
          <a:p>
            <a:pPr algn="ctr">
              <a:buFont typeface="Wingdings" pitchFamily="2" charset="2"/>
              <a:buChar char="Ø"/>
            </a:pPr>
            <a:r>
              <a:rPr lang="en-US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Study is currently </a:t>
            </a:r>
          </a:p>
          <a:p>
            <a:pPr algn="ctr">
              <a:buNone/>
            </a:pPr>
            <a:r>
              <a:rPr lang="en-US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 SCHEDULE and</a:t>
            </a:r>
          </a:p>
          <a:p>
            <a:pPr algn="ctr">
              <a:buNone/>
            </a:pPr>
            <a:r>
              <a:rPr lang="en-US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WITHIN BUDGET</a:t>
            </a:r>
          </a:p>
        </p:txBody>
      </p:sp>
      <p:pic>
        <p:nvPicPr>
          <p:cNvPr id="8" name="Picture 7" descr="Animated-Border-Marque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881" y="127829"/>
            <a:ext cx="8590298" cy="1432617"/>
          </a:xfrm>
          <a:prstGeom prst="rect">
            <a:avLst/>
          </a:prstGeom>
        </p:spPr>
      </p:pic>
      <p:pic>
        <p:nvPicPr>
          <p:cNvPr id="9" name="Content Placeholder 4" descr="Charleston-cinamas.png"/>
          <p:cNvPicPr>
            <a:picLocks noChangeAspect="1"/>
          </p:cNvPicPr>
          <p:nvPr/>
        </p:nvPicPr>
        <p:blipFill>
          <a:blip r:embed="rId4" cstate="print"/>
          <a:srcRect r="12046"/>
          <a:stretch>
            <a:fillRect/>
          </a:stretch>
        </p:blipFill>
        <p:spPr bwMode="auto">
          <a:xfrm>
            <a:off x="452230" y="337934"/>
            <a:ext cx="8239539" cy="993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Rectangle 9"/>
          <p:cNvSpPr/>
          <p:nvPr/>
        </p:nvSpPr>
        <p:spPr>
          <a:xfrm>
            <a:off x="5283135" y="353344"/>
            <a:ext cx="26925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cap="none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Traile</a:t>
            </a:r>
            <a:r>
              <a:rPr lang="en-US" sz="5400" b="1" cap="none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</a:t>
            </a:r>
            <a:endParaRPr lang="en-US" sz="5400" b="1" cap="none" spc="50" dirty="0">
              <a:ln w="11430"/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11326-red-curtain-curta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9144001" cy="6858001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E42209-F21F-4F21-9BAC-25E8A8A5AA4D}" type="slidenum">
              <a:rPr lang="en-US" smtClean="0">
                <a:solidFill>
                  <a:srgbClr val="000000"/>
                </a:solidFill>
              </a:rPr>
              <a:pPr/>
              <a:t>24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1729408" y="2753134"/>
            <a:ext cx="5685183" cy="3886200"/>
          </a:xfrm>
        </p:spPr>
        <p:txBody>
          <a:bodyPr/>
          <a:lstStyle/>
          <a:p>
            <a:pPr algn="ctr">
              <a:buFont typeface="Wingdings" pitchFamily="2" charset="2"/>
              <a:buChar char="Ø"/>
            </a:pPr>
            <a:r>
              <a:rPr lang="en-US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PDT is working long hours analyzing the data and drafting</a:t>
            </a:r>
          </a:p>
          <a:p>
            <a:pPr algn="ctr">
              <a:buNone/>
            </a:pPr>
            <a:r>
              <a:rPr lang="en-US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report</a:t>
            </a:r>
          </a:p>
        </p:txBody>
      </p:sp>
      <p:pic>
        <p:nvPicPr>
          <p:cNvPr id="8" name="Picture 7" descr="Animated-Border-Marque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881" y="127829"/>
            <a:ext cx="8590298" cy="1432617"/>
          </a:xfrm>
          <a:prstGeom prst="rect">
            <a:avLst/>
          </a:prstGeom>
        </p:spPr>
      </p:pic>
      <p:pic>
        <p:nvPicPr>
          <p:cNvPr id="9" name="Content Placeholder 4" descr="Charleston-cinamas.png"/>
          <p:cNvPicPr>
            <a:picLocks noChangeAspect="1"/>
          </p:cNvPicPr>
          <p:nvPr/>
        </p:nvPicPr>
        <p:blipFill>
          <a:blip r:embed="rId4" cstate="print"/>
          <a:srcRect r="12046"/>
          <a:stretch>
            <a:fillRect/>
          </a:stretch>
        </p:blipFill>
        <p:spPr bwMode="auto">
          <a:xfrm>
            <a:off x="452230" y="337934"/>
            <a:ext cx="8239539" cy="993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Rectangle 9"/>
          <p:cNvSpPr/>
          <p:nvPr/>
        </p:nvSpPr>
        <p:spPr>
          <a:xfrm>
            <a:off x="5283135" y="353344"/>
            <a:ext cx="26925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cap="none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Traile</a:t>
            </a:r>
            <a:r>
              <a:rPr lang="en-US" sz="5400" b="1" cap="none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</a:t>
            </a:r>
            <a:endParaRPr lang="en-US" sz="5400" b="1" cap="none" spc="50" dirty="0">
              <a:ln w="11430"/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11326-red-curtain-curta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9144001" cy="6858001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E42209-F21F-4F21-9BAC-25E8A8A5AA4D}" type="slidenum">
              <a:rPr lang="en-US" smtClean="0">
                <a:solidFill>
                  <a:srgbClr val="000000"/>
                </a:solidFill>
              </a:rPr>
              <a:pPr/>
              <a:t>25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1729408" y="2753134"/>
            <a:ext cx="5685183" cy="3886200"/>
          </a:xfrm>
        </p:spPr>
        <p:txBody>
          <a:bodyPr/>
          <a:lstStyle/>
          <a:p>
            <a:pPr algn="ctr">
              <a:buFont typeface="Wingdings" pitchFamily="2" charset="2"/>
              <a:buChar char="Ø"/>
            </a:pPr>
            <a:r>
              <a:rPr lang="en-US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Partnerships have been the key to continued progress</a:t>
            </a:r>
            <a:endParaRPr lang="en-US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7" descr="Animated-Border-Marque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881" y="127829"/>
            <a:ext cx="8590298" cy="1432617"/>
          </a:xfrm>
          <a:prstGeom prst="rect">
            <a:avLst/>
          </a:prstGeom>
        </p:spPr>
      </p:pic>
      <p:pic>
        <p:nvPicPr>
          <p:cNvPr id="9" name="Content Placeholder 4" descr="Charleston-cinamas.png"/>
          <p:cNvPicPr>
            <a:picLocks noChangeAspect="1"/>
          </p:cNvPicPr>
          <p:nvPr/>
        </p:nvPicPr>
        <p:blipFill>
          <a:blip r:embed="rId4" cstate="print"/>
          <a:srcRect r="12046"/>
          <a:stretch>
            <a:fillRect/>
          </a:stretch>
        </p:blipFill>
        <p:spPr bwMode="auto">
          <a:xfrm>
            <a:off x="452230" y="337934"/>
            <a:ext cx="8239539" cy="993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Rectangle 9"/>
          <p:cNvSpPr/>
          <p:nvPr/>
        </p:nvSpPr>
        <p:spPr>
          <a:xfrm>
            <a:off x="5283135" y="353344"/>
            <a:ext cx="26925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cap="none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Traile</a:t>
            </a:r>
            <a:r>
              <a:rPr lang="en-US" sz="5400" b="1" cap="none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</a:t>
            </a:r>
            <a:endParaRPr lang="en-US" sz="5400" b="1" cap="none" spc="50" dirty="0">
              <a:ln w="11430"/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E42209-F21F-4F21-9BAC-25E8A8A5AA4D}" type="slidenum">
              <a:rPr lang="en-US" smtClean="0">
                <a:solidFill>
                  <a:srgbClr val="000000"/>
                </a:solidFill>
              </a:rPr>
              <a:pPr/>
              <a:t>26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8" name="Picture 7" descr="Animated-Border-Marque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1881" y="127829"/>
            <a:ext cx="8590298" cy="1432617"/>
          </a:xfrm>
          <a:prstGeom prst="rect">
            <a:avLst/>
          </a:prstGeom>
        </p:spPr>
      </p:pic>
      <p:pic>
        <p:nvPicPr>
          <p:cNvPr id="9" name="Content Placeholder 4" descr="Charleston-cinamas.png"/>
          <p:cNvPicPr>
            <a:picLocks noChangeAspect="1"/>
          </p:cNvPicPr>
          <p:nvPr/>
        </p:nvPicPr>
        <p:blipFill>
          <a:blip r:embed="rId3" cstate="print"/>
          <a:srcRect r="12046"/>
          <a:stretch>
            <a:fillRect/>
          </a:stretch>
        </p:blipFill>
        <p:spPr bwMode="auto">
          <a:xfrm>
            <a:off x="452230" y="337934"/>
            <a:ext cx="8239539" cy="993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pSp>
        <p:nvGrpSpPr>
          <p:cNvPr id="11" name="Group 52"/>
          <p:cNvGrpSpPr/>
          <p:nvPr/>
        </p:nvGrpSpPr>
        <p:grpSpPr>
          <a:xfrm>
            <a:off x="76200" y="1981200"/>
            <a:ext cx="8991600" cy="4788932"/>
            <a:chOff x="76200" y="1981200"/>
            <a:chExt cx="8991600" cy="4788932"/>
          </a:xfrm>
        </p:grpSpPr>
        <p:pic>
          <p:nvPicPr>
            <p:cNvPr id="12" name="Picture 2" descr="http://www.nps.gov/neri/historyculture/images/AH_large_shaded_4C_pc.jpg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r="17500"/>
            <a:stretch>
              <a:fillRect/>
            </a:stretch>
          </p:blipFill>
          <p:spPr bwMode="auto">
            <a:xfrm>
              <a:off x="5250125" y="4724400"/>
              <a:ext cx="1123949" cy="1362362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3" name="Picture 4" descr="http://customsbrokerus.com/images/US-FishAndWildlifeAgency.png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906196" y="4724400"/>
              <a:ext cx="1226160" cy="1463040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4" name="Picture 8" descr="http://www.celsias.com/media/uploads/admin/epa_seal1.gif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52400" y="4724400"/>
              <a:ext cx="1406525" cy="1406525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5" name="Picture 6" descr="http://www.soest.hawaii.edu/seagrant/sgnews/images/NOAA.jpg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479627" y="4724400"/>
              <a:ext cx="1423227" cy="1473890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6" name="Picture 2" descr="Y:\Post45\USGS.jpg"/>
            <p:cNvPicPr>
              <a:picLocks noChangeAspect="1" noChangeArrowheads="1"/>
            </p:cNvPicPr>
            <p:nvPr/>
          </p:nvPicPr>
          <p:blipFill>
            <a:blip r:embed="rId8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721344" y="4724400"/>
              <a:ext cx="2270256" cy="838200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7" name="Picture 2" descr="https://www.scbos.sc.gov/Portals/0/images/dhec/resized_DHEC_Green.jp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600200" y="2743200"/>
              <a:ext cx="1667878" cy="838200"/>
            </a:xfrm>
            <a:prstGeom prst="rect">
              <a:avLst/>
            </a:prstGeom>
            <a:noFill/>
            <a:ln w="9525">
              <a:solidFill>
                <a:schemeClr val="tx1"/>
              </a:solidFill>
            </a:ln>
            <a:effectLst>
              <a:glow rad="228600">
                <a:schemeClr val="accent3">
                  <a:satMod val="175000"/>
                  <a:alpha val="40000"/>
                </a:schemeClr>
              </a:glow>
            </a:effectLst>
          </p:spPr>
        </p:pic>
        <p:pic>
          <p:nvPicPr>
            <p:cNvPr id="18" name="Picture 10" descr="http://www.yourdailyvegan.com/wp-content/uploads/scdnr.jpg"/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DFDFD"/>
                </a:clrFrom>
                <a:clrTo>
                  <a:srgbClr val="FDFDFD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76200" y="2514600"/>
              <a:ext cx="1463040" cy="1463040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9" name="Picture 18" descr="logo.png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526466" y="2505075"/>
              <a:ext cx="2077183" cy="771525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3204478" y="1981200"/>
              <a:ext cx="273504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b="1" dirty="0" smtClean="0">
                  <a:solidFill>
                    <a:srgbClr val="FFFF00"/>
                  </a:solidFill>
                  <a:latin typeface="Georgia" pitchFamily="18" charset="0"/>
                </a:rPr>
                <a:t>Non-Federal Sponsor</a:t>
              </a:r>
              <a:endParaRPr lang="en-US" sz="1800" b="1" dirty="0">
                <a:solidFill>
                  <a:srgbClr val="FFFF00"/>
                </a:solidFill>
                <a:latin typeface="Georgia" pitchFamily="18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723001" y="1981200"/>
              <a:ext cx="189827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dirty="0" smtClean="0">
                  <a:solidFill>
                    <a:srgbClr val="FFFF00"/>
                  </a:solidFill>
                  <a:latin typeface="Georgia" pitchFamily="18" charset="0"/>
                </a:rPr>
                <a:t>State Agencies</a:t>
              </a:r>
              <a:endParaRPr lang="en-US" sz="1800" dirty="0">
                <a:solidFill>
                  <a:srgbClr val="FFFF00"/>
                </a:solidFill>
                <a:latin typeface="Georgia" pitchFamily="18" charset="0"/>
              </a:endParaRPr>
            </a:p>
          </p:txBody>
        </p:sp>
        <p:pic>
          <p:nvPicPr>
            <p:cNvPr id="22" name="Picture 21" descr="31457-Maritime-Assoc-logo-white-160x110v21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791200" y="2743200"/>
              <a:ext cx="1524000" cy="104775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9525">
              <a:solidFill>
                <a:schemeClr val="tx1"/>
              </a:solidFill>
            </a:ln>
          </p:spPr>
        </p:pic>
        <p:sp>
          <p:nvSpPr>
            <p:cNvPr id="23" name="TextBox 22"/>
            <p:cNvSpPr txBox="1"/>
            <p:nvPr/>
          </p:nvSpPr>
          <p:spPr>
            <a:xfrm>
              <a:off x="6553200" y="1981200"/>
              <a:ext cx="17475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b="1" dirty="0" smtClean="0">
                  <a:solidFill>
                    <a:srgbClr val="FFFF00"/>
                  </a:solidFill>
                  <a:latin typeface="Georgia" pitchFamily="18" charset="0"/>
                </a:rPr>
                <a:t>Stakeholders</a:t>
              </a:r>
              <a:endParaRPr lang="en-US" sz="1800" b="1" dirty="0">
                <a:solidFill>
                  <a:srgbClr val="FFFF00"/>
                </a:solidFill>
                <a:latin typeface="Georgia" pitchFamily="18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447707" y="4286697"/>
              <a:ext cx="220605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b="1" dirty="0" smtClean="0">
                  <a:solidFill>
                    <a:srgbClr val="FFFF00"/>
                  </a:solidFill>
                  <a:latin typeface="Georgia" pitchFamily="18" charset="0"/>
                </a:rPr>
                <a:t>Federal Agencies</a:t>
              </a:r>
              <a:endParaRPr lang="en-US" sz="1800" b="1" dirty="0">
                <a:solidFill>
                  <a:srgbClr val="FFFF00"/>
                </a:solidFill>
                <a:latin typeface="Georgia" pitchFamily="18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609600" y="6400800"/>
              <a:ext cx="24833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00" b="1" dirty="0" smtClean="0">
                  <a:solidFill>
                    <a:srgbClr val="FFFF00"/>
                  </a:solidFill>
                  <a:latin typeface="Georgia" pitchFamily="18" charset="0"/>
                </a:rPr>
                <a:t>…and many others!</a:t>
              </a:r>
              <a:endParaRPr lang="en-US" sz="1800" b="1" dirty="0">
                <a:solidFill>
                  <a:srgbClr val="FFFF00"/>
                </a:solidFill>
                <a:latin typeface="Georgia" pitchFamily="18" charset="0"/>
              </a:endParaRPr>
            </a:p>
          </p:txBody>
        </p:sp>
        <p:pic>
          <p:nvPicPr>
            <p:cNvPr id="26" name="Picture 25" descr="CNavlogo.bmp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425563" y="2743200"/>
              <a:ext cx="1642237" cy="850900"/>
            </a:xfrm>
            <a:prstGeom prst="rect">
              <a:avLst/>
            </a:prstGeom>
            <a:ln w="9525">
              <a:solidFill>
                <a:schemeClr val="tx1"/>
              </a:solidFill>
            </a:ln>
          </p:spPr>
        </p:pic>
      </p:grpSp>
      <p:sp>
        <p:nvSpPr>
          <p:cNvPr id="28" name="Rectangle 27"/>
          <p:cNvSpPr/>
          <p:nvPr/>
        </p:nvSpPr>
        <p:spPr>
          <a:xfrm>
            <a:off x="5564283" y="446219"/>
            <a:ext cx="276088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400" b="1" cap="none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Starring</a:t>
            </a:r>
            <a:endParaRPr lang="en-US" sz="4400" b="1" cap="none" spc="50" dirty="0">
              <a:ln w="11430"/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9" name="Picture 28" descr="districttransparant.GIF"/>
          <p:cNvPicPr>
            <a:picLocks noChangeAspect="1"/>
          </p:cNvPicPr>
          <p:nvPr/>
        </p:nvPicPr>
        <p:blipFill>
          <a:blip r:embed="rId14" cstate="email"/>
          <a:stretch>
            <a:fillRect/>
          </a:stretch>
        </p:blipFill>
        <p:spPr>
          <a:xfrm>
            <a:off x="6947452" y="5769207"/>
            <a:ext cx="1244120" cy="939706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E42209-F21F-4F21-9BAC-25E8A8A5AA4D}" type="slidenum">
              <a:rPr lang="en-US" smtClean="0">
                <a:solidFill>
                  <a:srgbClr val="000000"/>
                </a:solidFill>
              </a:rPr>
              <a:pPr/>
              <a:t>27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8" name="Picture 7" descr="Animated-Border-Marque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1881" y="127829"/>
            <a:ext cx="8590298" cy="1432617"/>
          </a:xfrm>
          <a:prstGeom prst="rect">
            <a:avLst/>
          </a:prstGeom>
        </p:spPr>
      </p:pic>
      <p:pic>
        <p:nvPicPr>
          <p:cNvPr id="9" name="Content Placeholder 4" descr="Charleston-cinamas.png"/>
          <p:cNvPicPr>
            <a:picLocks noChangeAspect="1"/>
          </p:cNvPicPr>
          <p:nvPr/>
        </p:nvPicPr>
        <p:blipFill>
          <a:blip r:embed="rId3" cstate="print"/>
          <a:srcRect r="12046"/>
          <a:stretch>
            <a:fillRect/>
          </a:stretch>
        </p:blipFill>
        <p:spPr bwMode="auto">
          <a:xfrm>
            <a:off x="452230" y="337934"/>
            <a:ext cx="8239539" cy="993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8" name="Rectangle 27"/>
          <p:cNvSpPr/>
          <p:nvPr/>
        </p:nvSpPr>
        <p:spPr>
          <a:xfrm>
            <a:off x="4568143" y="493516"/>
            <a:ext cx="409099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000" b="1" cap="none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Leading Roles</a:t>
            </a:r>
            <a:endParaRPr lang="en-US" sz="4000" b="1" cap="none" spc="50" dirty="0">
              <a:ln w="11430"/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7" name="Picture 26" descr="AA_Corps_Log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74112" y="2510757"/>
            <a:ext cx="3595776" cy="27706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-697633" y="2017987"/>
            <a:ext cx="422383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b="1" dirty="0" smtClean="0">
                <a:solidFill>
                  <a:srgbClr val="FFFF00"/>
                </a:solidFill>
              </a:rPr>
              <a:t>Hydraulic </a:t>
            </a:r>
          </a:p>
          <a:p>
            <a:pPr algn="ctr">
              <a:defRPr/>
            </a:pPr>
            <a:r>
              <a:rPr lang="en-US" sz="3200" b="1" dirty="0" smtClean="0">
                <a:solidFill>
                  <a:srgbClr val="FFFF00"/>
                </a:solidFill>
              </a:rPr>
              <a:t>Engineers</a:t>
            </a:r>
            <a:endParaRPr lang="en-US" sz="3200" b="1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858754" y="2017987"/>
            <a:ext cx="575867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dirty="0" smtClean="0">
                <a:solidFill>
                  <a:srgbClr val="FFFF00"/>
                </a:solidFill>
              </a:rPr>
              <a:t>Geotechnical </a:t>
            </a:r>
          </a:p>
          <a:p>
            <a:pPr algn="ctr">
              <a:defRPr/>
            </a:pPr>
            <a:r>
              <a:rPr lang="en-US" sz="3200" b="1" dirty="0" smtClean="0">
                <a:solidFill>
                  <a:srgbClr val="FFFF00"/>
                </a:solidFill>
              </a:rPr>
              <a:t>Engineers</a:t>
            </a:r>
            <a:endParaRPr lang="en-US" sz="3200" b="1" dirty="0">
              <a:solidFill>
                <a:srgbClr val="FFFF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626174" y="3455280"/>
            <a:ext cx="422383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dirty="0" smtClean="0">
                <a:solidFill>
                  <a:srgbClr val="FFFF00"/>
                </a:solidFill>
              </a:rPr>
              <a:t>Civil</a:t>
            </a:r>
          </a:p>
          <a:p>
            <a:pPr algn="ctr">
              <a:defRPr/>
            </a:pPr>
            <a:r>
              <a:rPr lang="en-US" sz="3200" b="1" dirty="0" smtClean="0">
                <a:solidFill>
                  <a:srgbClr val="FFFF00"/>
                </a:solidFill>
              </a:rPr>
              <a:t>Engineers</a:t>
            </a:r>
            <a:endParaRPr lang="en-US" sz="3200" b="1" dirty="0">
              <a:solidFill>
                <a:srgbClr val="FFFF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26174" y="4892572"/>
            <a:ext cx="422383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dirty="0" smtClean="0">
                <a:solidFill>
                  <a:srgbClr val="FFFF00"/>
                </a:solidFill>
              </a:rPr>
              <a:t>Program </a:t>
            </a:r>
          </a:p>
          <a:p>
            <a:pPr algn="ctr">
              <a:defRPr/>
            </a:pPr>
            <a:r>
              <a:rPr lang="en-US" sz="3200" dirty="0" smtClean="0">
                <a:solidFill>
                  <a:srgbClr val="FFFF00"/>
                </a:solidFill>
              </a:rPr>
              <a:t>Analyst</a:t>
            </a:r>
            <a:endParaRPr lang="en-US" sz="3200" b="1" dirty="0">
              <a:solidFill>
                <a:srgbClr val="FFFF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76176" y="5801703"/>
            <a:ext cx="422383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dirty="0" smtClean="0">
                <a:solidFill>
                  <a:srgbClr val="FFFF00"/>
                </a:solidFill>
              </a:rPr>
              <a:t>Project Manager</a:t>
            </a:r>
            <a:endParaRPr lang="en-US" sz="3200" b="1" dirty="0">
              <a:solidFill>
                <a:srgbClr val="FFFF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-697633" y="4892572"/>
            <a:ext cx="4223839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dirty="0" smtClean="0">
                <a:solidFill>
                  <a:srgbClr val="FFFF00"/>
                </a:solidFill>
              </a:rPr>
              <a:t>Contract</a:t>
            </a:r>
          </a:p>
          <a:p>
            <a:pPr algn="ctr">
              <a:defRPr/>
            </a:pPr>
            <a:r>
              <a:rPr lang="en-US" sz="3200" b="1" dirty="0" smtClean="0">
                <a:solidFill>
                  <a:srgbClr val="FFFF00"/>
                </a:solidFill>
              </a:rPr>
              <a:t>Specialist</a:t>
            </a:r>
            <a:endParaRPr lang="en-US" sz="3200" b="1" dirty="0">
              <a:solidFill>
                <a:srgbClr val="FFFF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-697633" y="3701501"/>
            <a:ext cx="422383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dirty="0" smtClean="0">
                <a:solidFill>
                  <a:srgbClr val="FFFF00"/>
                </a:solidFill>
              </a:rPr>
              <a:t>Biologists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il_fullxfull_373573585_fu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0" y="2494722"/>
            <a:ext cx="9074426" cy="2504661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E42209-F21F-4F21-9BAC-25E8A8A5AA4D}" type="slidenum">
              <a:rPr lang="en-US" smtClean="0">
                <a:solidFill>
                  <a:srgbClr val="000000"/>
                </a:solidFill>
              </a:rPr>
              <a:pPr/>
              <a:t>28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6" name="Picture 5" descr="Animated-Border-Marque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881" y="127829"/>
            <a:ext cx="8590298" cy="1432617"/>
          </a:xfrm>
          <a:prstGeom prst="rect">
            <a:avLst/>
          </a:prstGeom>
        </p:spPr>
      </p:pic>
      <p:pic>
        <p:nvPicPr>
          <p:cNvPr id="5" name="Content Placeholder 4" descr="Charleston-cinamas.pn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rcRect r="12046"/>
          <a:stretch>
            <a:fillRect/>
          </a:stretch>
        </p:blipFill>
        <p:spPr>
          <a:xfrm>
            <a:off x="452230" y="337934"/>
            <a:ext cx="8239539" cy="99322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0" y="1546443"/>
            <a:ext cx="9144000" cy="4598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en-US" sz="1050" b="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en-US" sz="4400" b="0" i="0" u="none" strike="noStrike" kern="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Broadway" pitchFamily="82" charset="0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lang="en-US" sz="2000" b="0" kern="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lang="en-US" sz="2000" b="0" kern="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en-US" sz="4400" b="0" kern="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Coming this summer…</a:t>
            </a:r>
            <a:endParaRPr kumimoji="0" lang="en-US" sz="4400" b="0" i="0" u="none" strike="noStrike" kern="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Broadway" pitchFamily="82" charset="0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en-US" sz="1050" b="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en-US" sz="3200" b="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3" name="Picture 12" descr="post45log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85823" y="5720315"/>
            <a:ext cx="1172354" cy="795330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Rectangle 10"/>
          <p:cNvSpPr/>
          <p:nvPr/>
        </p:nvSpPr>
        <p:spPr>
          <a:xfrm>
            <a:off x="4423443" y="493516"/>
            <a:ext cx="431733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000" b="1" cap="none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Sneak Preview</a:t>
            </a:r>
            <a:endParaRPr lang="en-US" sz="4000" b="1" cap="none" spc="50" dirty="0">
              <a:ln w="11430"/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E42209-F21F-4F21-9BAC-25E8A8A5AA4D}" type="slidenum">
              <a:rPr lang="en-US" smtClean="0">
                <a:solidFill>
                  <a:srgbClr val="000000"/>
                </a:solidFill>
              </a:rPr>
              <a:pPr/>
              <a:t>29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8" name="Picture 7" descr="Animated-Border-Marque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1881" y="127829"/>
            <a:ext cx="8590298" cy="1432617"/>
          </a:xfrm>
          <a:prstGeom prst="rect">
            <a:avLst/>
          </a:prstGeom>
        </p:spPr>
      </p:pic>
      <p:pic>
        <p:nvPicPr>
          <p:cNvPr id="9" name="Content Placeholder 4" descr="Charleston-cinamas.png"/>
          <p:cNvPicPr>
            <a:picLocks noChangeAspect="1"/>
          </p:cNvPicPr>
          <p:nvPr/>
        </p:nvPicPr>
        <p:blipFill>
          <a:blip r:embed="rId3" cstate="print"/>
          <a:srcRect r="12046"/>
          <a:stretch>
            <a:fillRect/>
          </a:stretch>
        </p:blipFill>
        <p:spPr bwMode="auto">
          <a:xfrm>
            <a:off x="452230" y="337934"/>
            <a:ext cx="8239539" cy="993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8" name="Rectangle 27"/>
          <p:cNvSpPr/>
          <p:nvPr/>
        </p:nvSpPr>
        <p:spPr>
          <a:xfrm>
            <a:off x="4740104" y="461984"/>
            <a:ext cx="393627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400" b="1" cap="none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Story Begins</a:t>
            </a:r>
            <a:endParaRPr lang="en-US" sz="4400" b="1" cap="none" spc="50" dirty="0">
              <a:ln w="11430"/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89595" y="1828800"/>
            <a:ext cx="280626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b="1" dirty="0"/>
              <a:t>Problems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760193" y="1828800"/>
            <a:ext cx="370426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200" b="1" dirty="0"/>
              <a:t>Opportunities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73426" y="2504094"/>
            <a:ext cx="40386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85750" indent="-285750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US" sz="2000" b="0" dirty="0">
                <a:solidFill>
                  <a:srgbClr val="FFFF00"/>
                </a:solidFill>
                <a:latin typeface="+mn-lt"/>
                <a:cs typeface="+mn-cs"/>
              </a:rPr>
              <a:t>Increased operation costs due to light loading and tidal delays</a:t>
            </a:r>
          </a:p>
          <a:p>
            <a:pPr marL="285750" indent="-285750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US" sz="2000" b="0" dirty="0">
                <a:solidFill>
                  <a:srgbClr val="FFFF00"/>
                </a:solidFill>
                <a:latin typeface="+mn-lt"/>
                <a:cs typeface="+mn-cs"/>
              </a:rPr>
              <a:t>Growth trends in container traffic  necessitates navigational improvements </a:t>
            </a:r>
          </a:p>
          <a:p>
            <a:pPr marL="285750" indent="-285750">
              <a:spcBef>
                <a:spcPct val="20000"/>
              </a:spcBef>
              <a:buFont typeface="Wingdings" pitchFamily="2" charset="2"/>
              <a:buChar char="Ø"/>
              <a:defRPr/>
            </a:pPr>
            <a:endParaRPr lang="en-US" sz="2000" b="0" dirty="0">
              <a:solidFill>
                <a:srgbClr val="FFFF00"/>
              </a:solidFill>
              <a:latin typeface="+mn-lt"/>
              <a:cs typeface="+mn-cs"/>
            </a:endParaRPr>
          </a:p>
          <a:p>
            <a:pPr marL="342900" indent="-342900">
              <a:spcBef>
                <a:spcPct val="20000"/>
              </a:spcBef>
              <a:buFont typeface="Wingdings" pitchFamily="2" charset="2"/>
              <a:buChar char="Ø"/>
              <a:defRPr/>
            </a:pPr>
            <a:endParaRPr lang="en-US" sz="2000" b="0" dirty="0">
              <a:solidFill>
                <a:srgbClr val="FFFF00"/>
              </a:solidFill>
              <a:latin typeface="+mn-lt"/>
              <a:cs typeface="+mn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4212026" y="2504094"/>
            <a:ext cx="48006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85750" indent="-285750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US" sz="2000" b="0" dirty="0">
                <a:solidFill>
                  <a:srgbClr val="FFFF00"/>
                </a:solidFill>
                <a:latin typeface="+mn-lt"/>
                <a:cs typeface="+mn-cs"/>
              </a:rPr>
              <a:t>Reduce transportation cost of trade</a:t>
            </a:r>
          </a:p>
          <a:p>
            <a:pPr marL="285750" indent="-285750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US" sz="2000" b="0" dirty="0">
                <a:solidFill>
                  <a:srgbClr val="FFFF00"/>
                </a:solidFill>
                <a:latin typeface="+mn-lt"/>
                <a:cs typeface="+mn-cs"/>
              </a:rPr>
              <a:t>Reduce operations and maintenance costs for federal channel</a:t>
            </a:r>
          </a:p>
          <a:p>
            <a:pPr marL="285750" indent="-285750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US" sz="2000" b="0" dirty="0">
                <a:solidFill>
                  <a:srgbClr val="FFFF00"/>
                </a:solidFill>
                <a:latin typeface="+mn-lt"/>
                <a:cs typeface="+mn-cs"/>
              </a:rPr>
              <a:t>Reduce navigation constraints facing harbor pilots</a:t>
            </a:r>
          </a:p>
          <a:p>
            <a:pPr marL="285750" indent="-285750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US" sz="2000" b="0" dirty="0">
                <a:solidFill>
                  <a:srgbClr val="FFFF00"/>
                </a:solidFill>
                <a:latin typeface="+mn-lt"/>
                <a:cs typeface="+mn-cs"/>
              </a:rPr>
              <a:t>Beneficial use of dredged material</a:t>
            </a:r>
          </a:p>
          <a:p>
            <a:pPr marL="285750" indent="-285750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US" sz="2000" b="0" dirty="0">
                <a:solidFill>
                  <a:srgbClr val="FFFF00"/>
                </a:solidFill>
                <a:latin typeface="+mn-lt"/>
                <a:cs typeface="+mn-cs"/>
              </a:rPr>
              <a:t>Enhance natural resources in the project area</a:t>
            </a:r>
          </a:p>
          <a:p>
            <a:pPr marL="285750" indent="-285750">
              <a:spcBef>
                <a:spcPct val="20000"/>
              </a:spcBef>
              <a:buFont typeface="Wingdings" pitchFamily="2" charset="2"/>
              <a:buChar char="Ø"/>
              <a:defRPr/>
            </a:pPr>
            <a:r>
              <a:rPr lang="en-US" sz="2000" b="0" dirty="0">
                <a:solidFill>
                  <a:srgbClr val="FFFF00"/>
                </a:solidFill>
                <a:latin typeface="+mn-lt"/>
                <a:cs typeface="+mn-cs"/>
              </a:rPr>
              <a:t>Preserve cultural/historical resources</a:t>
            </a:r>
          </a:p>
          <a:p>
            <a:pPr marL="285750" indent="-285750">
              <a:spcBef>
                <a:spcPct val="20000"/>
              </a:spcBef>
              <a:buFont typeface="Wingdings" pitchFamily="2" charset="2"/>
              <a:buChar char="Ø"/>
              <a:defRPr/>
            </a:pPr>
            <a:endParaRPr lang="en-US" sz="2000" b="0" dirty="0">
              <a:solidFill>
                <a:srgbClr val="FFFF00"/>
              </a:solidFill>
              <a:latin typeface="+mn-lt"/>
              <a:cs typeface="+mn-cs"/>
            </a:endParaRPr>
          </a:p>
          <a:p>
            <a:pPr marL="342900" indent="-342900">
              <a:spcBef>
                <a:spcPct val="20000"/>
              </a:spcBef>
              <a:buFont typeface="Wingdings" pitchFamily="2" charset="2"/>
              <a:buChar char="Ø"/>
              <a:defRPr/>
            </a:pPr>
            <a:endParaRPr lang="en-US" sz="2000" b="0" dirty="0">
              <a:solidFill>
                <a:srgbClr val="FFFF00"/>
              </a:solidFill>
              <a:latin typeface="+mn-lt"/>
              <a:cs typeface="+mn-cs"/>
            </a:endParaRPr>
          </a:p>
        </p:txBody>
      </p:sp>
      <p:pic>
        <p:nvPicPr>
          <p:cNvPr id="14" name="Picture 13" descr="post45log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1188" y="4679788"/>
            <a:ext cx="1910481" cy="12960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nimated-Border-Marque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1881" y="127829"/>
            <a:ext cx="8590298" cy="1432617"/>
          </a:xfrm>
          <a:prstGeom prst="rect">
            <a:avLst/>
          </a:prstGeom>
        </p:spPr>
      </p:pic>
      <p:pic>
        <p:nvPicPr>
          <p:cNvPr id="9" name="Content Placeholder 4" descr="Charleston-cinamas.png"/>
          <p:cNvPicPr>
            <a:picLocks noChangeAspect="1"/>
          </p:cNvPicPr>
          <p:nvPr/>
        </p:nvPicPr>
        <p:blipFill>
          <a:blip r:embed="rId3" cstate="print"/>
          <a:srcRect r="12046"/>
          <a:stretch>
            <a:fillRect/>
          </a:stretch>
        </p:blipFill>
        <p:spPr bwMode="auto">
          <a:xfrm>
            <a:off x="452230" y="337934"/>
            <a:ext cx="8239539" cy="993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8" name="Rectangle 27"/>
          <p:cNvSpPr/>
          <p:nvPr/>
        </p:nvSpPr>
        <p:spPr>
          <a:xfrm>
            <a:off x="4214561" y="461984"/>
            <a:ext cx="438825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400" b="1" cap="none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Plot Thickens</a:t>
            </a:r>
            <a:endParaRPr lang="en-US" sz="4400" b="1" cap="none" spc="50" dirty="0">
              <a:ln w="11430"/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0" y="2236086"/>
            <a:ext cx="8915400" cy="1600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75000"/>
              <a:buFont typeface="Wingdings" pitchFamily="2" charset="2"/>
              <a:buChar char="Ø"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</a:rPr>
              <a:t>Deepening channel(s) to a variety of depths, including 50+ feet MLLW,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75000"/>
              <a:buFont typeface="Wingdings" pitchFamily="2" charset="2"/>
              <a:buChar char="Ø"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</a:rPr>
              <a:t>Widening channel(s), 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75000"/>
              <a:buFont typeface="Wingdings" pitchFamily="2" charset="2"/>
              <a:buChar char="Ø"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</a:rPr>
              <a:t>Adjusting existing channel alignments/bend easing, and 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75000"/>
              <a:buFont typeface="Wingdings" pitchFamily="2" charset="2"/>
              <a:buChar char="Ø"/>
              <a:tabLst/>
              <a:defRPr/>
            </a:pP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</a:rPr>
              <a:t>Widening and/or lengthening turning basins.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828800" y="1668524"/>
            <a:ext cx="5486400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200" b="1" dirty="0"/>
              <a:t>Preliminary Alternatives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828800" y="3954524"/>
            <a:ext cx="5486400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600" b="1" dirty="0" smtClean="0"/>
              <a:t>Refined</a:t>
            </a:r>
            <a:r>
              <a:rPr lang="en-US" sz="3200" b="1" dirty="0" smtClean="0"/>
              <a:t> Alternatives</a:t>
            </a:r>
            <a:endParaRPr lang="en-US" sz="3200" b="1" dirty="0"/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0" y="4600916"/>
            <a:ext cx="8915400" cy="1600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75000"/>
              <a:buFont typeface="Wingdings" pitchFamily="2" charset="2"/>
              <a:buChar char="Ø"/>
              <a:tabLst/>
              <a:defRPr/>
            </a:pPr>
            <a:r>
              <a:rPr lang="en-US" sz="2000" b="0" kern="0" dirty="0" smtClean="0">
                <a:solidFill>
                  <a:srgbClr val="FFFF00"/>
                </a:solidFill>
                <a:latin typeface="+mn-lt"/>
              </a:rPr>
              <a:t>Channel segments to Wando &amp; Navy Base terminals undergoing detailed analyses at 48, 50, and 52-ft</a:t>
            </a:r>
            <a:r>
              <a:rPr kumimoji="0" 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</a:rPr>
              <a:t> (MLLW</a:t>
            </a:r>
            <a:r>
              <a:rPr lang="en-US" sz="2000" b="0" kern="0" dirty="0" smtClean="0">
                <a:solidFill>
                  <a:srgbClr val="FFFF00"/>
                </a:solidFill>
                <a:latin typeface="+mn-lt"/>
              </a:rPr>
              <a:t>)</a:t>
            </a: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n-lt"/>
            </a:endParaRP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75000"/>
              <a:buFont typeface="Wingdings" pitchFamily="2" charset="2"/>
              <a:buChar char="Ø"/>
              <a:tabLst/>
              <a:defRPr/>
            </a:pPr>
            <a:r>
              <a:rPr lang="en-US" sz="2000" b="0" kern="0" dirty="0" smtClean="0">
                <a:solidFill>
                  <a:srgbClr val="FFFF00"/>
                </a:solidFill>
                <a:latin typeface="+mn-lt"/>
              </a:rPr>
              <a:t>Channel segments from Navy Base to N Charleston terminal undergoing detailed analyses at 47 and 48-ft (MLLW)</a:t>
            </a: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n-lt"/>
            </a:endParaRP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75000"/>
              <a:buFont typeface="Wingdings" pitchFamily="2" charset="2"/>
              <a:buChar char="Ø"/>
              <a:tabLst/>
              <a:defRPr/>
            </a:pPr>
            <a:r>
              <a:rPr lang="en-US" sz="2000" b="0" kern="0" dirty="0" smtClean="0">
                <a:solidFill>
                  <a:srgbClr val="FFFF00"/>
                </a:solidFill>
                <a:latin typeface="+mn-lt"/>
              </a:rPr>
              <a:t>Turning basins and channel widening alternatives developed in concert with harbor and tug pilots</a:t>
            </a: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n-lt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nimated-Border-Marque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1881" y="127829"/>
            <a:ext cx="8590298" cy="1432617"/>
          </a:xfrm>
          <a:prstGeom prst="rect">
            <a:avLst/>
          </a:prstGeom>
        </p:spPr>
      </p:pic>
      <p:pic>
        <p:nvPicPr>
          <p:cNvPr id="9" name="Content Placeholder 4" descr="Charleston-cinamas.png"/>
          <p:cNvPicPr>
            <a:picLocks noChangeAspect="1"/>
          </p:cNvPicPr>
          <p:nvPr/>
        </p:nvPicPr>
        <p:blipFill>
          <a:blip r:embed="rId3" cstate="print"/>
          <a:srcRect r="12046"/>
          <a:stretch>
            <a:fillRect/>
          </a:stretch>
        </p:blipFill>
        <p:spPr bwMode="auto">
          <a:xfrm>
            <a:off x="452230" y="337934"/>
            <a:ext cx="8239539" cy="993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8" name="Rectangle 27"/>
          <p:cNvSpPr/>
          <p:nvPr/>
        </p:nvSpPr>
        <p:spPr>
          <a:xfrm>
            <a:off x="5657039" y="241260"/>
            <a:ext cx="298530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600" b="1" cap="none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Plot Twists </a:t>
            </a:r>
          </a:p>
          <a:p>
            <a:pPr algn="ctr"/>
            <a:r>
              <a:rPr lang="en-US" sz="3600" b="1" cap="none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&amp; Turns</a:t>
            </a:r>
            <a:endParaRPr lang="en-US" sz="3600" b="1" cap="none" spc="50" dirty="0">
              <a:ln w="11430"/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781484" y="1742136"/>
            <a:ext cx="554004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Three Es of the Project:</a:t>
            </a:r>
          </a:p>
          <a:p>
            <a:pPr algn="ctr"/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Content Placeholder 2"/>
          <p:cNvSpPr>
            <a:spLocks noGrp="1"/>
          </p:cNvSpPr>
          <p:nvPr>
            <p:ph idx="1"/>
          </p:nvPr>
        </p:nvSpPr>
        <p:spPr>
          <a:xfrm>
            <a:off x="2094206" y="2756350"/>
            <a:ext cx="7696200" cy="3200400"/>
          </a:xfrm>
        </p:spPr>
        <p:txBody>
          <a:bodyPr>
            <a:noAutofit/>
          </a:bodyPr>
          <a:lstStyle/>
          <a:p>
            <a:pPr>
              <a:buNone/>
              <a:defRPr/>
            </a:pPr>
            <a:r>
              <a:rPr lang="en-US" sz="5400" b="1" spc="3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E</a:t>
            </a:r>
            <a:r>
              <a:rPr lang="en-US" sz="5400" b="1" spc="3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ngineering</a:t>
            </a:r>
          </a:p>
          <a:p>
            <a:pPr>
              <a:buNone/>
              <a:defRPr/>
            </a:pPr>
            <a:endParaRPr lang="en-US" sz="1600" b="1" spc="3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</a:endParaRPr>
          </a:p>
          <a:p>
            <a:pPr>
              <a:buNone/>
              <a:defRPr/>
            </a:pPr>
            <a:r>
              <a:rPr lang="en-US" sz="5400" b="1" spc="3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		E</a:t>
            </a:r>
            <a:r>
              <a:rPr lang="en-US" sz="5400" b="1" spc="3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nvironmental</a:t>
            </a:r>
          </a:p>
          <a:p>
            <a:pPr>
              <a:buNone/>
              <a:defRPr/>
            </a:pPr>
            <a:endParaRPr lang="en-US" sz="1600" b="1" spc="3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itchFamily="18" charset="0"/>
            </a:endParaRPr>
          </a:p>
          <a:p>
            <a:pPr>
              <a:buNone/>
              <a:defRPr/>
            </a:pPr>
            <a:r>
              <a:rPr lang="en-US" sz="5400" b="1" spc="3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			E</a:t>
            </a:r>
            <a:r>
              <a:rPr lang="en-US" sz="5400" b="1" spc="3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itchFamily="18" charset="0"/>
              </a:rPr>
              <a:t>conomics</a:t>
            </a:r>
          </a:p>
        </p:txBody>
      </p:sp>
      <p:pic>
        <p:nvPicPr>
          <p:cNvPr id="22" name="Picture 21" descr="post45log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1644" y="4506366"/>
            <a:ext cx="1910481" cy="12960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W:\PA\Photographs\Post_45_Study\Capt Ray\130903-A-IX140-043.JPG"/>
          <p:cNvPicPr>
            <a:picLocks noChangeAspect="1" noChangeArrowheads="1"/>
          </p:cNvPicPr>
          <p:nvPr/>
        </p:nvPicPr>
        <p:blipFill>
          <a:blip r:embed="rId2" cstate="print"/>
          <a:srcRect t="25517" r="11111"/>
          <a:stretch>
            <a:fillRect/>
          </a:stretch>
        </p:blipFill>
        <p:spPr bwMode="auto">
          <a:xfrm>
            <a:off x="0" y="1749972"/>
            <a:ext cx="9144000" cy="510802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2" name="TextBox 11"/>
          <p:cNvSpPr txBox="1"/>
          <p:nvPr/>
        </p:nvSpPr>
        <p:spPr>
          <a:xfrm>
            <a:off x="3244701" y="235319"/>
            <a:ext cx="33778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Complexities</a:t>
            </a:r>
            <a:endParaRPr lang="en-US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2" descr="L:\Engineering\Geotechnical\Core Drilling\Photos\Pressure\ix140-crumb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2631" y="4363140"/>
            <a:ext cx="1591560" cy="24915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6" descr="W:\PA\Photographs\Post_45_Study\Rock Core Samples\Media Event 9-13\130906-A-FL382-07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92712" y="1325687"/>
            <a:ext cx="3628487" cy="24189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0"/>
          </a:effectLst>
        </p:spPr>
      </p:pic>
      <p:sp>
        <p:nvSpPr>
          <p:cNvPr id="16" name="Bent Arrow 15"/>
          <p:cNvSpPr/>
          <p:nvPr/>
        </p:nvSpPr>
        <p:spPr>
          <a:xfrm>
            <a:off x="2432656" y="2049885"/>
            <a:ext cx="2565013" cy="1735482"/>
          </a:xfrm>
          <a:prstGeom prst="bentArrow">
            <a:avLst>
              <a:gd name="adj1" fmla="val 25000"/>
              <a:gd name="adj2" fmla="val 26107"/>
              <a:gd name="adj3" fmla="val 31359"/>
              <a:gd name="adj4" fmla="val 49201"/>
            </a:avLst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7" name="Left Arrow 16"/>
          <p:cNvSpPr/>
          <p:nvPr/>
        </p:nvSpPr>
        <p:spPr>
          <a:xfrm>
            <a:off x="4824982" y="5449736"/>
            <a:ext cx="967562" cy="776177"/>
          </a:xfrm>
          <a:prstGeom prst="leftArrow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741346" y="5358810"/>
            <a:ext cx="402973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Type of dredge, quantity of rock, cost estimates, impacts to </a:t>
            </a:r>
            <a:r>
              <a:rPr lang="en-US" sz="1600" dirty="0" err="1" smtClean="0"/>
              <a:t>hardbottom</a:t>
            </a:r>
            <a:r>
              <a:rPr lang="en-US" sz="1600" dirty="0" smtClean="0"/>
              <a:t>, mitigation requirements, material for mitigation project…</a:t>
            </a:r>
            <a:endParaRPr lang="en-US" sz="1600" dirty="0"/>
          </a:p>
        </p:txBody>
      </p:sp>
      <p:pic>
        <p:nvPicPr>
          <p:cNvPr id="8" name="Picture 7" descr="Animated-Border-Marque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71881" y="127829"/>
            <a:ext cx="8590298" cy="1432617"/>
          </a:xfrm>
          <a:prstGeom prst="rect">
            <a:avLst/>
          </a:prstGeom>
        </p:spPr>
      </p:pic>
      <p:pic>
        <p:nvPicPr>
          <p:cNvPr id="9" name="Content Placeholder 4" descr="Charleston-cinamas.png"/>
          <p:cNvPicPr>
            <a:picLocks noChangeAspect="1"/>
          </p:cNvPicPr>
          <p:nvPr/>
        </p:nvPicPr>
        <p:blipFill>
          <a:blip r:embed="rId6" cstate="print"/>
          <a:srcRect r="12046"/>
          <a:stretch>
            <a:fillRect/>
          </a:stretch>
        </p:blipFill>
        <p:spPr bwMode="auto">
          <a:xfrm>
            <a:off x="452230" y="337934"/>
            <a:ext cx="8239539" cy="993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2" name="Picture 21" descr="post45logo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337420" y="5155325"/>
            <a:ext cx="1559440" cy="105793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6350" stA="50000" endA="300" endPos="55000" dir="5400000" sy="-100000" algn="bl" rotWithShape="0"/>
          </a:effectLst>
        </p:spPr>
      </p:pic>
      <p:sp>
        <p:nvSpPr>
          <p:cNvPr id="19" name="Left Arrow 18"/>
          <p:cNvSpPr/>
          <p:nvPr/>
        </p:nvSpPr>
        <p:spPr>
          <a:xfrm rot="16200000">
            <a:off x="6049437" y="3627717"/>
            <a:ext cx="967562" cy="776177"/>
          </a:xfrm>
          <a:prstGeom prst="leftArrow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5657039" y="241260"/>
            <a:ext cx="298530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600" b="1" cap="none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Plot Twists </a:t>
            </a:r>
          </a:p>
          <a:p>
            <a:pPr algn="ctr"/>
            <a:r>
              <a:rPr lang="en-US" sz="3600" b="1" cap="none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&amp; Turns</a:t>
            </a:r>
            <a:endParaRPr lang="en-US" sz="3600" b="1" cap="none" spc="50" dirty="0">
              <a:ln w="11430"/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3244701" y="235319"/>
            <a:ext cx="33778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Complexities</a:t>
            </a:r>
            <a:endParaRPr lang="en-US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7" descr="Animated-Border-Marque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1881" y="127829"/>
            <a:ext cx="8590298" cy="1432617"/>
          </a:xfrm>
          <a:prstGeom prst="rect">
            <a:avLst/>
          </a:prstGeom>
        </p:spPr>
      </p:pic>
      <p:pic>
        <p:nvPicPr>
          <p:cNvPr id="9" name="Content Placeholder 4" descr="Charleston-cinamas.png"/>
          <p:cNvPicPr>
            <a:picLocks noChangeAspect="1"/>
          </p:cNvPicPr>
          <p:nvPr/>
        </p:nvPicPr>
        <p:blipFill>
          <a:blip r:embed="rId3" cstate="print"/>
          <a:srcRect r="12046"/>
          <a:stretch>
            <a:fillRect/>
          </a:stretch>
        </p:blipFill>
        <p:spPr bwMode="auto">
          <a:xfrm>
            <a:off x="452230" y="337934"/>
            <a:ext cx="8239539" cy="993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8" name="Rectangle 27"/>
          <p:cNvSpPr/>
          <p:nvPr/>
        </p:nvSpPr>
        <p:spPr>
          <a:xfrm>
            <a:off x="3703074" y="351615"/>
            <a:ext cx="5095946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b="1" cap="none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Unexpected </a:t>
            </a:r>
          </a:p>
          <a:p>
            <a:pPr algn="ctr"/>
            <a:r>
              <a:rPr lang="en-US" b="1" cap="none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Information</a:t>
            </a:r>
            <a:r>
              <a:rPr lang="en-US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Is Revealed</a:t>
            </a:r>
            <a:r>
              <a:rPr lang="en-US" b="1" cap="none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 </a:t>
            </a:r>
            <a:endParaRPr lang="en-US" b="1" cap="none" spc="50" dirty="0">
              <a:ln w="11430"/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4" name="Picture 9" descr="CHS_Harbor_Op-Maintenanc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257" y="1659316"/>
            <a:ext cx="9490841" cy="531494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20" name="TextBox 19"/>
          <p:cNvSpPr txBox="1"/>
          <p:nvPr/>
        </p:nvSpPr>
        <p:spPr>
          <a:xfrm>
            <a:off x="5288780" y="3090897"/>
            <a:ext cx="3317359" cy="156966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9600" b="1" dirty="0" smtClean="0">
                <a:latin typeface="Georgia" pitchFamily="18" charset="0"/>
              </a:rPr>
              <a:t>11%</a:t>
            </a:r>
            <a:endParaRPr lang="en-US" sz="9600" b="1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100" decel="5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2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il_fullxfull_373573585_fu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0" y="2494722"/>
            <a:ext cx="9074426" cy="2504661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E42209-F21F-4F21-9BAC-25E8A8A5AA4D}" type="slidenum">
              <a:rPr lang="en-US" smtClean="0">
                <a:solidFill>
                  <a:srgbClr val="000000"/>
                </a:solidFill>
              </a:rPr>
              <a:pPr/>
              <a:t>34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6" name="Picture 5" descr="Animated-Border-Marque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1881" y="127829"/>
            <a:ext cx="8590298" cy="1432617"/>
          </a:xfrm>
          <a:prstGeom prst="rect">
            <a:avLst/>
          </a:prstGeom>
        </p:spPr>
      </p:pic>
      <p:pic>
        <p:nvPicPr>
          <p:cNvPr id="5" name="Content Placeholder 4" descr="Charleston-cinamas.pn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rcRect r="12046"/>
          <a:stretch>
            <a:fillRect/>
          </a:stretch>
        </p:blipFill>
        <p:spPr>
          <a:xfrm>
            <a:off x="452230" y="337934"/>
            <a:ext cx="8239539" cy="99322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0" y="1546443"/>
            <a:ext cx="9144000" cy="4598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en-US" sz="1050" b="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en-US" sz="4400" b="0" i="0" u="none" strike="noStrike" kern="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Broadway" pitchFamily="82" charset="0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lang="en-US" sz="2000" b="0" kern="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lang="en-US" sz="2000" b="0" kern="0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lang="en-US" sz="4400" b="0" kern="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Stay Tuned…</a:t>
            </a:r>
            <a:endParaRPr kumimoji="0" lang="en-US" sz="4400" b="0" i="0" u="none" strike="noStrike" kern="0" cap="none" spc="0" normalizeH="0" baseline="0" noProof="0" dirty="0" smtClean="0">
              <a:ln>
                <a:noFill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Broadway" pitchFamily="82" charset="0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en-US" sz="1050" b="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en-US" sz="3200" b="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407048" y="493516"/>
            <a:ext cx="235013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000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Sequels</a:t>
            </a:r>
            <a:endParaRPr lang="en-US" sz="4000" b="1" cap="none" spc="50" dirty="0" smtClean="0">
              <a:ln w="11430"/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adway" pitchFamily="82" charset="0"/>
            </a:endParaRPr>
          </a:p>
        </p:txBody>
      </p:sp>
      <p:pic>
        <p:nvPicPr>
          <p:cNvPr id="15" name="Picture 14" descr="post45log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85823" y="5720315"/>
            <a:ext cx="1172354" cy="795330"/>
          </a:xfrm>
          <a:prstGeom prst="round2DiagRect">
            <a:avLst>
              <a:gd name="adj1" fmla="val 16667"/>
              <a:gd name="adj2" fmla="val 0"/>
            </a:avLst>
          </a:prstGeom>
          <a:ln w="381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nimated-Border-Marque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1881" y="127829"/>
            <a:ext cx="8590298" cy="1432617"/>
          </a:xfrm>
          <a:prstGeom prst="rect">
            <a:avLst/>
          </a:prstGeom>
        </p:spPr>
      </p:pic>
      <p:pic>
        <p:nvPicPr>
          <p:cNvPr id="9" name="Content Placeholder 4" descr="Charleston-cinamas.png"/>
          <p:cNvPicPr>
            <a:picLocks noChangeAspect="1"/>
          </p:cNvPicPr>
          <p:nvPr/>
        </p:nvPicPr>
        <p:blipFill>
          <a:blip r:embed="rId3" cstate="print"/>
          <a:srcRect r="12046"/>
          <a:stretch>
            <a:fillRect/>
          </a:stretch>
        </p:blipFill>
        <p:spPr bwMode="auto">
          <a:xfrm>
            <a:off x="452230" y="337934"/>
            <a:ext cx="8239539" cy="993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8" name="Rectangle 27"/>
          <p:cNvSpPr/>
          <p:nvPr/>
        </p:nvSpPr>
        <p:spPr>
          <a:xfrm>
            <a:off x="5128466" y="461984"/>
            <a:ext cx="256044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4400" b="1" cap="none" spc="50" dirty="0" smtClean="0">
                <a:ln w="11430"/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adway" pitchFamily="82" charset="0"/>
              </a:rPr>
              <a:t>Sequels</a:t>
            </a:r>
            <a:endParaRPr lang="en-US" sz="4400" b="1" cap="none" spc="50" dirty="0">
              <a:ln w="11430"/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229704" y="1763101"/>
            <a:ext cx="6700344" cy="1600200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FFFF00"/>
                </a:solidFill>
              </a:rPr>
              <a:t> FEIS &amp; Final Report Complete </a:t>
            </a:r>
          </a:p>
          <a:p>
            <a:pPr algn="ctr"/>
            <a:r>
              <a:rPr lang="en-US" sz="2400" dirty="0" smtClean="0">
                <a:solidFill>
                  <a:srgbClr val="FFFF00"/>
                </a:solidFill>
              </a:rPr>
              <a:t>Spring 2015</a:t>
            </a:r>
          </a:p>
          <a:p>
            <a:pPr algn="ctr"/>
            <a:endParaRPr lang="en-US" sz="2400" dirty="0" smtClean="0">
              <a:solidFill>
                <a:srgbClr val="FFFF00"/>
              </a:solidFill>
            </a:endParaRPr>
          </a:p>
          <a:p>
            <a:pPr algn="ctr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FFFF00"/>
                </a:solidFill>
              </a:rPr>
              <a:t> Final Chief’s Report</a:t>
            </a:r>
          </a:p>
          <a:p>
            <a:pPr algn="ctr"/>
            <a:r>
              <a:rPr lang="en-US" sz="2400" dirty="0" smtClean="0">
                <a:solidFill>
                  <a:srgbClr val="FFFF00"/>
                </a:solidFill>
              </a:rPr>
              <a:t>September 2015</a:t>
            </a:r>
          </a:p>
          <a:p>
            <a:pPr algn="ctr"/>
            <a:endParaRPr lang="en-US" sz="2400" dirty="0" smtClean="0">
              <a:solidFill>
                <a:srgbClr val="FFFF00"/>
              </a:solidFill>
            </a:endParaRPr>
          </a:p>
          <a:p>
            <a:pPr algn="ctr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FFFF00"/>
                </a:solidFill>
              </a:rPr>
              <a:t> Preconstruction Engineering  and Design (PED) Phase</a:t>
            </a:r>
          </a:p>
          <a:p>
            <a:pPr algn="ctr">
              <a:buFont typeface="Wingdings" pitchFamily="2" charset="2"/>
              <a:buChar char="Ø"/>
            </a:pPr>
            <a:endParaRPr lang="en-US" sz="2400" dirty="0" smtClean="0">
              <a:solidFill>
                <a:srgbClr val="FFFF00"/>
              </a:solidFill>
            </a:endParaRPr>
          </a:p>
          <a:p>
            <a:pPr algn="ctr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FFFF00"/>
                </a:solidFill>
              </a:rPr>
              <a:t> Authorization and Appropriation for Construction</a:t>
            </a:r>
          </a:p>
          <a:p>
            <a:pPr algn="ctr">
              <a:buFont typeface="Wingdings" pitchFamily="2" charset="2"/>
              <a:buChar char="Ø"/>
            </a:pPr>
            <a:endParaRPr lang="en-US" sz="2400" dirty="0" smtClean="0">
              <a:solidFill>
                <a:srgbClr val="FFFF00"/>
              </a:solidFill>
            </a:endParaRPr>
          </a:p>
          <a:p>
            <a:pPr algn="ctr">
              <a:buFont typeface="Wingdings" pitchFamily="2" charset="2"/>
              <a:buChar char="Ø"/>
            </a:pPr>
            <a:r>
              <a:rPr lang="en-US" sz="2400" dirty="0" smtClean="0">
                <a:solidFill>
                  <a:srgbClr val="FFFF00"/>
                </a:solidFill>
              </a:rPr>
              <a:t> Construction</a:t>
            </a:r>
          </a:p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E42209-F21F-4F21-9BAC-25E8A8A5AA4D}" type="slidenum">
              <a:rPr lang="en-US" smtClean="0">
                <a:solidFill>
                  <a:srgbClr val="000000"/>
                </a:solidFill>
              </a:rPr>
              <a:pPr/>
              <a:t>36</a:t>
            </a:fld>
            <a:endParaRPr lang="en-US">
              <a:solidFill>
                <a:srgbClr val="000000"/>
              </a:solidFill>
            </a:endParaRPr>
          </a:p>
        </p:txBody>
      </p:sp>
      <p:pic>
        <p:nvPicPr>
          <p:cNvPr id="5" name="Picture 1" descr="C:\Users\U4302DJF\Pictures\2013-05-14 Narissia &amp; Yvette\Narissia &amp; Yvette 0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/>
        </p:spPr>
      </p:pic>
      <p:sp>
        <p:nvSpPr>
          <p:cNvPr id="6" name="Title 4"/>
          <p:cNvSpPr txBox="1">
            <a:spLocks/>
          </p:cNvSpPr>
          <p:nvPr/>
        </p:nvSpPr>
        <p:spPr bwMode="auto">
          <a:xfrm>
            <a:off x="838200" y="685800"/>
            <a:ext cx="6629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8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>
                  <a:glow rad="2286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Edwardian Script ITC" pitchFamily="66" charset="0"/>
                <a:ea typeface="+mj-ea"/>
                <a:cs typeface="+mj-cs"/>
              </a:rPr>
              <a:t>Thank You!</a:t>
            </a:r>
            <a:endParaRPr kumimoji="0" lang="en-US" sz="8800" b="0" i="0" u="none" strike="noStrike" kern="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glow rad="228600">
                  <a:schemeClr val="bg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Edwardian Script ITC" pitchFamily="66" charset="0"/>
              <a:ea typeface="+mj-ea"/>
              <a:cs typeface="+mj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276600" y="3119497"/>
            <a:ext cx="64008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u="sng" dirty="0" smtClean="0">
                <a:solidFill>
                  <a:srgbClr val="0000FF"/>
                </a:solidFill>
                <a:hlinkClick r:id="rId3"/>
              </a:rPr>
              <a:t>www.sac.usace.army.mil</a:t>
            </a:r>
            <a:endParaRPr lang="en-US" sz="2400" dirty="0" smtClean="0">
              <a:solidFill>
                <a:srgbClr val="0000FF"/>
              </a:solidFill>
            </a:endParaRPr>
          </a:p>
          <a:p>
            <a:endParaRPr lang="en-US" sz="2800" dirty="0" smtClean="0">
              <a:solidFill>
                <a:srgbClr val="0000FF"/>
              </a:solidFill>
            </a:endParaRPr>
          </a:p>
          <a:p>
            <a:r>
              <a:rPr lang="en-US" sz="2400" u="sng" dirty="0" smtClean="0">
                <a:solidFill>
                  <a:srgbClr val="0000FF"/>
                </a:solidFill>
                <a:hlinkClick r:id="rId4"/>
              </a:rPr>
              <a:t>twitter.com/</a:t>
            </a:r>
            <a:r>
              <a:rPr lang="en-US" sz="2400" u="sng" dirty="0" err="1" smtClean="0">
                <a:solidFill>
                  <a:srgbClr val="0000FF"/>
                </a:solidFill>
                <a:hlinkClick r:id="rId4"/>
              </a:rPr>
              <a:t>CharlestonCorps</a:t>
            </a:r>
            <a:endParaRPr lang="en-US" sz="2400" u="sng" dirty="0" smtClean="0">
              <a:solidFill>
                <a:srgbClr val="0000FF"/>
              </a:solidFill>
            </a:endParaRPr>
          </a:p>
          <a:p>
            <a:endParaRPr lang="en-US" sz="2800" dirty="0" smtClean="0">
              <a:solidFill>
                <a:srgbClr val="0000FF"/>
              </a:solidFill>
            </a:endParaRPr>
          </a:p>
          <a:p>
            <a:r>
              <a:rPr lang="en-US" sz="2400" u="sng" dirty="0" smtClean="0">
                <a:solidFill>
                  <a:srgbClr val="0000FF"/>
                </a:solidFill>
                <a:hlinkClick r:id="rId5"/>
              </a:rPr>
              <a:t>www.facebook.com/CharlestonCorps</a:t>
            </a:r>
            <a:endParaRPr lang="en-US" sz="2400" dirty="0">
              <a:solidFill>
                <a:srgbClr val="0000FF"/>
              </a:solidFill>
            </a:endParaRPr>
          </a:p>
        </p:txBody>
      </p:sp>
      <p:pic>
        <p:nvPicPr>
          <p:cNvPr id="8" name="Picture 7" descr="http://www-03.ibm.com/software/lotus/symphony/gallery.nsf/atom_clipArt/B524A09405AAAA9C85257596003258F4/$File/Icon-Computer01-White.pn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38400" y="2911193"/>
            <a:ext cx="804249" cy="858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http://www.prconversations.com/wp-content/uploads/2011/08/twitter_icon4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4600" y="3825593"/>
            <a:ext cx="647190" cy="6918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Picture 9" descr="http://www.club-innovation-culture.fr/wp-content/uploads/facebook-logo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4600" y="4663793"/>
            <a:ext cx="655612" cy="6702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" name="TextBox 10"/>
          <p:cNvSpPr txBox="1"/>
          <p:nvPr/>
        </p:nvSpPr>
        <p:spPr>
          <a:xfrm>
            <a:off x="76200" y="6260068"/>
            <a:ext cx="25474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BUILDING STRONG®</a:t>
            </a:r>
            <a:endParaRPr lang="en-U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3200400" y="5105400"/>
            <a:ext cx="30130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4400" b="0" i="1" dirty="0"/>
              <a:t>Questions?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0"/>
          </p:nvPr>
        </p:nvSpPr>
        <p:spPr>
          <a:xfrm>
            <a:off x="0" y="6381750"/>
            <a:ext cx="2133600" cy="476250"/>
          </a:xfrm>
        </p:spPr>
        <p:txBody>
          <a:bodyPr/>
          <a:lstStyle/>
          <a:p>
            <a:pPr>
              <a:defRPr/>
            </a:pPr>
            <a:fld id="{94CF96E5-68EE-487B-8660-4E978F2AB01B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  <p:pic>
        <p:nvPicPr>
          <p:cNvPr id="12" name="Picture 11" descr="42182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793" cy="68585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post45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0113" y="427312"/>
            <a:ext cx="3484529" cy="23639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4" name="Rectangle 13"/>
          <p:cNvSpPr/>
          <p:nvPr/>
        </p:nvSpPr>
        <p:spPr>
          <a:xfrm>
            <a:off x="4357197" y="397556"/>
            <a:ext cx="40575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cap="none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Questions?</a:t>
            </a:r>
            <a:endParaRPr lang="en-US" sz="5400" b="1" cap="none" spc="50" dirty="0">
              <a:ln w="11430"/>
              <a:solidFill>
                <a:srgbClr val="0000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de Master">
  <a:themeElements>
    <a:clrScheme name="Slide Master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lide 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rgbClr val="FFFF00"/>
          </a:solidFill>
          <a:prstDash val="solid"/>
          <a:round/>
          <a:headEnd type="none" w="med" len="med"/>
          <a:tailEnd type="triangle" w="med" len="med"/>
        </a:ln>
        <a:effectLst/>
      </a:spPr>
      <a:bodyPr vert="horz" wrap="none" lIns="0" tIns="45720" rIns="0" bIns="45720" numCol="1" anchor="ctr" anchorCtr="1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8100" cap="flat" cmpd="sng" algn="ctr">
          <a:solidFill>
            <a:srgbClr val="FFFF00"/>
          </a:solidFill>
          <a:prstDash val="solid"/>
          <a:round/>
          <a:headEnd type="none" w="med" len="med"/>
          <a:tailEnd type="triangle" w="med" len="med"/>
        </a:ln>
        <a:effectLst/>
      </a:spPr>
      <a:bodyPr vert="horz" wrap="none" lIns="0" tIns="45720" rIns="0" bIns="45720" numCol="1" anchor="ctr" anchorCtr="1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lide Mas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 Mast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 Mast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 Mast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 Mast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 Mast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 Mast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 Mast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 Mast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 Mast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 Mast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 Mast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6_Slide Master">
  <a:themeElements>
    <a:clrScheme name="Custom 1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FFF00"/>
      </a:hlink>
      <a:folHlink>
        <a:srgbClr val="FFFF00"/>
      </a:folHlink>
    </a:clrScheme>
    <a:fontScheme name="Slide Mas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lide Mas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 Mast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 Mast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 Mast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 Mast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ide Mast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 Mast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 Mast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 Mast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 Mast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 Mast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ide Mast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5220</TotalTime>
  <Words>560</Words>
  <Application>Microsoft Office PowerPoint</Application>
  <PresentationFormat>On-screen Show (4:3)</PresentationFormat>
  <Paragraphs>174</Paragraphs>
  <Slides>37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37</vt:i4>
      </vt:variant>
    </vt:vector>
  </HeadingPairs>
  <TitlesOfParts>
    <vt:vector size="39" baseType="lpstr">
      <vt:lpstr>Slide Master</vt:lpstr>
      <vt:lpstr>6_Slide Master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Panama Canal is a Game Changer  for the Port Industry </vt:lpstr>
      <vt:lpstr>PowerPoint Presentation</vt:lpstr>
      <vt:lpstr>PowerPoint Presentation</vt:lpstr>
      <vt:lpstr>Pier Container Volumes – FY2010 thru FY2014 (FYTD - March)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US Army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USACE</dc:creator>
  <cp:lastModifiedBy>Sassard, Jacky</cp:lastModifiedBy>
  <cp:revision>458</cp:revision>
  <dcterms:created xsi:type="dcterms:W3CDTF">2009-02-25T16:42:57Z</dcterms:created>
  <dcterms:modified xsi:type="dcterms:W3CDTF">2014-05-13T19:20:30Z</dcterms:modified>
</cp:coreProperties>
</file>